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83" r:id="rId5"/>
    <p:sldId id="285" r:id="rId6"/>
    <p:sldId id="263" r:id="rId7"/>
    <p:sldId id="300" r:id="rId8"/>
    <p:sldId id="275" r:id="rId9"/>
    <p:sldId id="288" r:id="rId10"/>
    <p:sldId id="289" r:id="rId11"/>
    <p:sldId id="261" r:id="rId12"/>
    <p:sldId id="290" r:id="rId13"/>
    <p:sldId id="291" r:id="rId14"/>
    <p:sldId id="292" r:id="rId15"/>
    <p:sldId id="309" r:id="rId16"/>
    <p:sldId id="310" r:id="rId17"/>
    <p:sldId id="293" r:id="rId18"/>
    <p:sldId id="294" r:id="rId19"/>
    <p:sldId id="301" r:id="rId20"/>
    <p:sldId id="302" r:id="rId21"/>
    <p:sldId id="295" r:id="rId22"/>
    <p:sldId id="280" r:id="rId23"/>
    <p:sldId id="260" r:id="rId24"/>
    <p:sldId id="296" r:id="rId25"/>
    <p:sldId id="297" r:id="rId26"/>
    <p:sldId id="298" r:id="rId27"/>
    <p:sldId id="303" r:id="rId28"/>
    <p:sldId id="304" r:id="rId29"/>
    <p:sldId id="305" r:id="rId30"/>
    <p:sldId id="29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B66E"/>
    <a:srgbClr val="0033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74A83A-EB50-F781-D0E3-7EA9B6666159}" v="122" dt="2023-04-27T14:32:11.219"/>
    <p1510:client id="{1A081CD7-08E5-69E9-3FAF-5DACB465EA20}" v="75" dt="2023-05-07T19:53:47.676"/>
    <p1510:client id="{26A88B1F-7BEC-9430-7624-EEAF68180D45}" v="148" dt="2023-04-28T05:54:49.194"/>
    <p1510:client id="{4C05F120-2F5D-4AB6-A73F-21DCD3944BBD}" v="11" dt="2023-04-26T13:37:42.280"/>
    <p1510:client id="{54F6C580-BB24-FD2F-D656-90BD698C9FBB}" v="1359" dt="2023-04-26T17:28:01.572"/>
    <p1510:client id="{65C8E49B-883E-5069-4DCC-CA83D6B6EA08}" v="54" dt="2023-05-08T10:11:27.847"/>
    <p1510:client id="{6FDEBB0D-CB3B-3CBB-AC0A-0CCE097485CF}" v="69" dt="2023-05-07T13:57:37.807"/>
    <p1510:client id="{7AB8D2F0-75E0-5AB1-4C3C-3F1740772C6D}" v="598" dt="2023-04-26T14:34:21.707"/>
    <p1510:client id="{8C241296-04B7-A20A-5500-882CFFEFE465}" v="5" dt="2023-05-08T08:01:23.076"/>
    <p1510:client id="{9513F036-4618-42F6-284A-7C036C61BD83}" v="44" dt="2023-05-03T05:16:24.289"/>
    <p1510:client id="{96FE5422-BA66-3722-A5F3-EB28E2D41BB9}" v="4" dt="2023-04-27T14:45:02.143"/>
    <p1510:client id="{98E69836-6CE3-D549-CAEE-0E62F30B8430}" v="15" dt="2023-05-02T16:41:01.587"/>
    <p1510:client id="{9ECD3484-2B5F-2021-8DC5-328A2E3CF0AD}" v="35" dt="2023-05-05T13:27:52.622"/>
    <p1510:client id="{A2D143A4-CDC7-134A-442A-9C59FD833C59}" v="18" dt="2023-05-05T11:16:09.012"/>
    <p1510:client id="{B5B87C4C-9484-07AE-4CEC-D5FDFD3F3F96}" v="78" dt="2023-04-26T14:42:44.665"/>
    <p1510:client id="{B82EDA62-455D-BE65-AB55-20FD34CFF5CB}" v="7" dt="2023-05-01T06:30:03.269"/>
    <p1510:client id="{B84BBDE6-76AA-BA44-BC59-9AEEDD2B64AC}" v="88" dt="2023-05-08T05:09:44.295"/>
    <p1510:client id="{CA5D3F59-4160-1DFB-32F7-646C3D970D16}" v="12" dt="2023-05-07T22:59:10.852"/>
    <p1510:client id="{DAC759E3-C451-DD05-D487-81F461C12807}" v="15" dt="2023-04-28T06:02:04.985"/>
    <p1510:client id="{EC8C568C-BEC9-7D06-FEF5-C9D72049DADA}" v="1" dt="2023-04-27T06:48:17.571"/>
    <p1510:client id="{EDBCD78E-AFE5-EB86-B8F2-99705013E633}" v="20" dt="2023-05-08T04:54:55.459"/>
    <p1510:client id="{EF18B9B8-0BDC-2584-52E5-64874BB03B12}" v="548" dt="2023-04-26T18:42:55.925"/>
    <p1510:client id="{FA43E18F-0D71-D0B5-27FA-86CCDB3912FA}" v="94" dt="2023-05-03T05:07:37.679"/>
    <p1510:client id="{FC968577-E8A3-5ACA-F6DF-510DC4FC14DC}" v="166" dt="2023-04-26T18:41:00.713"/>
    <p1510:client id="{FCA0234D-F917-EDB3-058C-954CDA247F5F}" v="2" dt="2023-05-08T06:47:12.443"/>
    <p1510:client id="{FDAD222E-7934-2769-A0F9-411B7E5D77CB}" v="3" dt="2023-04-27T14:47:07.880"/>
  </p1510:revLst>
</p1510:revInfo>
</file>

<file path=ppt/tableStyles.xml><?xml version="1.0" encoding="utf-8"?>
<a:tblStyleLst xmlns:a="http://schemas.openxmlformats.org/drawingml/2006/main" def="{93296810-A885-4BE3-A3E7-6D5BEEA58F3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5/8/2023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51582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25354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82678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67129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37171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4632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18091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31407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50687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61593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92454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2750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03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2700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softEdge rad="317500"/>
          </a:effectLst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50685" y="3820804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0685" y="4226974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50685" y="4613337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50828" y="4999701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94222" y="1145254"/>
            <a:ext cx="4567666" cy="4688435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softEdge rad="317500"/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softEdge rad="317500"/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1264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354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354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80081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80977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80977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80179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0269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0269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23511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24407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24407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6351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440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12919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98828" y="28440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90091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90091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283776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283776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4481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4481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187400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ef37be4-de1a-474c-9a37-302b826644c8/ReportSection?ctid=b0da0d02-dd5a-4d69-b8da-a54e38edf899&amp;openReportSource=ReportInvitation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app.powerbi.com/groups/me/reports/ae6c037e-f2df-44d2-b664-880cc1c87667/ReportSection?ctid=b0da0d02-dd5a-4d69-b8da-a54e38edf899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hyperlink" Target="https://github.com/Aniishak/AAwDS3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Skyscrapers shown from view looking up">
            <a:extLst>
              <a:ext uri="{FF2B5EF4-FFF2-40B4-BE49-F238E27FC236}">
                <a16:creationId xmlns:a16="http://schemas.microsoft.com/office/drawing/2014/main" id="{ED4AD1ED-C076-B754-5273-49267987F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5928359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err="1">
                <a:solidFill>
                  <a:schemeClr val="tx1"/>
                </a:solidFill>
              </a:rPr>
              <a:t>Csd</a:t>
            </a:r>
            <a:r>
              <a:rPr lang="en-US">
                <a:solidFill>
                  <a:schemeClr val="tx1"/>
                </a:solidFill>
              </a:rPr>
              <a:t> project</a:t>
            </a:r>
            <a:br>
              <a:rPr lang="en-US"/>
            </a:br>
            <a:r>
              <a:rPr lang="en" sz="2800">
                <a:solidFill>
                  <a:schemeClr val="tx1"/>
                </a:solidFill>
              </a:rPr>
              <a:t>ACCELERATING ANALYTICS </a:t>
            </a:r>
            <a:br>
              <a:rPr lang="en" sz="2800">
                <a:solidFill>
                  <a:schemeClr val="tx1"/>
                </a:solidFill>
              </a:rPr>
            </a:br>
            <a:r>
              <a:rPr lang="en" sz="2800">
                <a:solidFill>
                  <a:schemeClr val="tx1"/>
                </a:solidFill>
              </a:rPr>
              <a:t>WITH DATABRICKS AND AWS S3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9263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29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/>
              <a:t>SPRINT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09C78D-2342-9DBF-E342-E40F12EC2999}"/>
              </a:ext>
            </a:extLst>
          </p:cNvPr>
          <p:cNvSpPr txBox="1"/>
          <p:nvPr/>
        </p:nvSpPr>
        <p:spPr>
          <a:xfrm>
            <a:off x="352566" y="943970"/>
            <a:ext cx="28455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From 18/04/23 to 21/04/23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4AC058-CD1A-5CE7-FFCA-A0D17243F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381539"/>
              </p:ext>
            </p:extLst>
          </p:nvPr>
        </p:nvGraphicFramePr>
        <p:xfrm>
          <a:off x="460611" y="1410268"/>
          <a:ext cx="11442005" cy="4814852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120912">
                  <a:extLst>
                    <a:ext uri="{9D8B030D-6E8A-4147-A177-3AD203B41FA5}">
                      <a16:colId xmlns:a16="http://schemas.microsoft.com/office/drawing/2014/main" val="1643070662"/>
                    </a:ext>
                  </a:extLst>
                </a:gridCol>
                <a:gridCol w="4109589">
                  <a:extLst>
                    <a:ext uri="{9D8B030D-6E8A-4147-A177-3AD203B41FA5}">
                      <a16:colId xmlns:a16="http://schemas.microsoft.com/office/drawing/2014/main" val="4226406187"/>
                    </a:ext>
                  </a:extLst>
                </a:gridCol>
                <a:gridCol w="3211504">
                  <a:extLst>
                    <a:ext uri="{9D8B030D-6E8A-4147-A177-3AD203B41FA5}">
                      <a16:colId xmlns:a16="http://schemas.microsoft.com/office/drawing/2014/main" val="2757140332"/>
                    </a:ext>
                  </a:extLst>
                </a:gridCol>
              </a:tblGrid>
              <a:tr h="119003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User Story​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TASKS​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Acceptance Criteria​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131287"/>
                  </a:ext>
                </a:extLst>
              </a:tr>
              <a:tr h="165511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As a data engineer I need to upload data in S3 buckets so that data can be retrieved from S3 to Databricks​</a:t>
                      </a:r>
                    </a:p>
                    <a:p>
                      <a:pPr rtl="0" fontAlgn="base"/>
                      <a:r>
                        <a:rPr lang="en-US" sz="1600">
                          <a:effectLst/>
                        </a:rPr>
                        <a:t>​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Uploading dataset as an object into s3​</a:t>
                      </a:r>
                    </a:p>
                    <a:p>
                      <a:pPr rtl="0" fontAlgn="base"/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The data stored in the S3 bucket should be readily accessible.​</a:t>
                      </a: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The versioning option must be enabled to avoid overwriting existing data​</a:t>
                      </a:r>
                    </a:p>
                    <a:p>
                      <a:pPr rtl="0" fontAlgn="base"/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34195"/>
                  </a:ext>
                </a:extLst>
              </a:tr>
              <a:tr h="196970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>
                          <a:effectLst/>
                        </a:rPr>
                        <a:t>As a store manager I need to know the products with maximum sales in each product type so that inventory level can be increased.​</a:t>
                      </a:r>
                    </a:p>
                    <a:p>
                      <a:pPr algn="ctr" rtl="0" fontAlgn="base"/>
                      <a:r>
                        <a:rPr lang="en-US" sz="1600" b="1">
                          <a:effectLst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Create a Databricks cluster to run queries​</a:t>
                      </a: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Querying the data to find which products are in demand​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The query should find in-demand products for every month in a year.​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306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741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29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/>
              <a:t>SPRINT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09C78D-2342-9DBF-E342-E40F12EC2999}"/>
              </a:ext>
            </a:extLst>
          </p:cNvPr>
          <p:cNvSpPr txBox="1"/>
          <p:nvPr/>
        </p:nvSpPr>
        <p:spPr>
          <a:xfrm>
            <a:off x="352566" y="943970"/>
            <a:ext cx="28455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From 24/04/23 to 28/04/23</a:t>
            </a:r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9F7502-FA95-4692-8CBD-A51D85EF0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866677"/>
              </p:ext>
            </p:extLst>
          </p:nvPr>
        </p:nvGraphicFramePr>
        <p:xfrm>
          <a:off x="471985" y="1398895"/>
          <a:ext cx="11271407" cy="485569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059470">
                  <a:extLst>
                    <a:ext uri="{9D8B030D-6E8A-4147-A177-3AD203B41FA5}">
                      <a16:colId xmlns:a16="http://schemas.microsoft.com/office/drawing/2014/main" val="1729622673"/>
                    </a:ext>
                  </a:extLst>
                </a:gridCol>
                <a:gridCol w="4048316">
                  <a:extLst>
                    <a:ext uri="{9D8B030D-6E8A-4147-A177-3AD203B41FA5}">
                      <a16:colId xmlns:a16="http://schemas.microsoft.com/office/drawing/2014/main" val="3127611329"/>
                    </a:ext>
                  </a:extLst>
                </a:gridCol>
                <a:gridCol w="3163621">
                  <a:extLst>
                    <a:ext uri="{9D8B030D-6E8A-4147-A177-3AD203B41FA5}">
                      <a16:colId xmlns:a16="http://schemas.microsoft.com/office/drawing/2014/main" val="1013221465"/>
                    </a:ext>
                  </a:extLst>
                </a:gridCol>
              </a:tblGrid>
              <a:tr h="148368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u="none" strike="noStrike">
                          <a:effectLst/>
                        </a:rPr>
                        <a:t>User Story</a:t>
                      </a:r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u="none" strike="noStrike">
                          <a:effectLst/>
                        </a:rPr>
                        <a:t>TASKS</a:t>
                      </a:r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u="none" strike="noStrike">
                          <a:effectLst/>
                        </a:rPr>
                        <a:t>Acceptance Criteria</a:t>
                      </a:r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307012"/>
                  </a:ext>
                </a:extLst>
              </a:tr>
              <a:tr h="130383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u="none" strike="noStrike">
                          <a:effectLst/>
                        </a:rPr>
                        <a:t>As a store manager I need to know products with minimum sales in each product type so that inventory level can be reduced</a:t>
                      </a:r>
                      <a:endParaRPr lang="en-US" sz="1600" b="1">
                        <a:effectLst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>
                          <a:effectLst/>
                        </a:rPr>
                        <a:t>Querying the data to find which products has minimum sales</a:t>
                      </a:r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>
                          <a:effectLst/>
                        </a:rPr>
                        <a:t>The query should find products with minimum sales for every month in a year.</a:t>
                      </a:r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27645"/>
                  </a:ext>
                </a:extLst>
              </a:tr>
              <a:tr h="206816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u="none" strike="noStrike">
                          <a:effectLst/>
                        </a:rPr>
                        <a:t>As a director of operations, I need to know which store has highest revenue and which has least so that informed business decision can be made.</a:t>
                      </a:r>
                      <a:r>
                        <a:rPr lang="en-US" sz="1600" b="1">
                          <a:effectLst/>
                        </a:rPr>
                        <a:t>​</a:t>
                      </a:r>
                    </a:p>
                    <a:p>
                      <a:pPr algn="l" rtl="0" fontAlgn="base"/>
                      <a:r>
                        <a:rPr lang="en-US" sz="1600" b="1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>
                          <a:effectLst/>
                        </a:rPr>
                        <a:t>Querying to find the store that has maximum revenue</a:t>
                      </a:r>
                      <a:r>
                        <a:rPr lang="en-US" sz="1600">
                          <a:effectLst/>
                        </a:rPr>
                        <a:t>​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>
                          <a:effectLst/>
                        </a:rPr>
                        <a:t>Querying to find the store with minimum revenue</a:t>
                      </a:r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>
                          <a:effectLst/>
                        </a:rPr>
                        <a:t>The result of analysis should clearly show the stores with maximum and minimum review.</a:t>
                      </a:r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446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6423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EA88F8-3D2E-F2B3-7792-0E208F4BB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1725613"/>
            <a:ext cx="10904538" cy="1160463"/>
          </a:xfrm>
          <a:prstGeom prst="rect">
            <a:avLst/>
          </a:prstGeom>
        </p:spPr>
      </p:pic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ACEBF6-3F87-8BB7-C972-306D86950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9" y="4456476"/>
            <a:ext cx="10904538" cy="1668463"/>
          </a:xfrm>
          <a:prstGeom prst="rect">
            <a:avLst/>
          </a:prstGeom>
        </p:spPr>
      </p:pic>
      <p:pic>
        <p:nvPicPr>
          <p:cNvPr id="7" name="Picture 7" descr="Graphical user interface, text, application, chat or text message, email&#10;&#10;Description automatically generated">
            <a:extLst>
              <a:ext uri="{FF2B5EF4-FFF2-40B4-BE49-F238E27FC236}">
                <a16:creationId xmlns:a16="http://schemas.microsoft.com/office/drawing/2014/main" id="{D2DE3540-9D77-CA21-95B0-A7303A77E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9" y="3054659"/>
            <a:ext cx="10904538" cy="1312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C9A1D-2D45-FA4B-6E98-4EE4CDF0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 algn="ctr"/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Maximum and Minimum Demand</a:t>
            </a:r>
          </a:p>
        </p:txBody>
      </p:sp>
    </p:spTree>
    <p:extLst>
      <p:ext uri="{BB962C8B-B14F-4D97-AF65-F5344CB8AC3E}">
        <p14:creationId xmlns:p14="http://schemas.microsoft.com/office/powerpoint/2010/main" val="401794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84DD1-0F68-7737-2C82-829FD89CA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Revenue</a:t>
            </a: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AE79480-3455-BA7B-2C0A-ECDC35CFC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50" y="1391804"/>
            <a:ext cx="10905066" cy="1853860"/>
          </a:xfrm>
          <a:prstGeom prst="rect">
            <a:avLst/>
          </a:prstGeom>
        </p:spPr>
      </p:pic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70A4428-89B3-FFCC-2BEF-6CFE39E8D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41" y="3371331"/>
            <a:ext cx="10902981" cy="257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99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29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/>
              <a:t>SPRINT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09C78D-2342-9DBF-E342-E40F12EC2999}"/>
              </a:ext>
            </a:extLst>
          </p:cNvPr>
          <p:cNvSpPr txBox="1"/>
          <p:nvPr/>
        </p:nvSpPr>
        <p:spPr>
          <a:xfrm>
            <a:off x="352566" y="943970"/>
            <a:ext cx="28455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From 24/04/23 to 28/04/23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B137387-DFDA-188D-0513-D6332706C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675704"/>
              </p:ext>
            </p:extLst>
          </p:nvPr>
        </p:nvGraphicFramePr>
        <p:xfrm>
          <a:off x="471985" y="1370462"/>
          <a:ext cx="11305527" cy="4891222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071758">
                  <a:extLst>
                    <a:ext uri="{9D8B030D-6E8A-4147-A177-3AD203B41FA5}">
                      <a16:colId xmlns:a16="http://schemas.microsoft.com/office/drawing/2014/main" val="1948758403"/>
                    </a:ext>
                  </a:extLst>
                </a:gridCol>
                <a:gridCol w="4060571">
                  <a:extLst>
                    <a:ext uri="{9D8B030D-6E8A-4147-A177-3AD203B41FA5}">
                      <a16:colId xmlns:a16="http://schemas.microsoft.com/office/drawing/2014/main" val="504354507"/>
                    </a:ext>
                  </a:extLst>
                </a:gridCol>
                <a:gridCol w="3173198">
                  <a:extLst>
                    <a:ext uri="{9D8B030D-6E8A-4147-A177-3AD203B41FA5}">
                      <a16:colId xmlns:a16="http://schemas.microsoft.com/office/drawing/2014/main" val="3773602949"/>
                    </a:ext>
                  </a:extLst>
                </a:gridCol>
              </a:tblGrid>
              <a:tr h="91887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User Story​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TASKS​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Acceptance Criteria​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862230"/>
                  </a:ext>
                </a:extLst>
              </a:tr>
              <a:tr h="397235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As a Store Manager I need a report on sales of each product so that informed business decisions can be made​</a:t>
                      </a:r>
                    </a:p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600">
                          <a:effectLst/>
                        </a:rPr>
                        <a:t>​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Create a BI dashboards with the query result from Databricks​</a:t>
                      </a: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endParaRPr lang="en-US" sz="1600">
                        <a:effectLst/>
                      </a:endParaRPr>
                    </a:p>
                    <a:p>
                      <a:pPr rtl="0" fontAlgn="base"/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The store manager should be able to graphically understand the sales of each product across various months in a year.​</a:t>
                      </a: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Prediction of sales of each product should be included​</a:t>
                      </a: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The dashboard should include supplier name and the amount of profit earned by increasing the selling price.​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43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795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29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/>
              <a:t>SPRINT2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1A79433-8843-523C-B9ED-E7EA5B7BF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288049"/>
              </p:ext>
            </p:extLst>
          </p:nvPr>
        </p:nvGraphicFramePr>
        <p:xfrm>
          <a:off x="437865" y="1376149"/>
          <a:ext cx="11112180" cy="2945663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002124">
                  <a:extLst>
                    <a:ext uri="{9D8B030D-6E8A-4147-A177-3AD203B41FA5}">
                      <a16:colId xmlns:a16="http://schemas.microsoft.com/office/drawing/2014/main" val="3483578951"/>
                    </a:ext>
                  </a:extLst>
                </a:gridCol>
                <a:gridCol w="3991126">
                  <a:extLst>
                    <a:ext uri="{9D8B030D-6E8A-4147-A177-3AD203B41FA5}">
                      <a16:colId xmlns:a16="http://schemas.microsoft.com/office/drawing/2014/main" val="1073117060"/>
                    </a:ext>
                  </a:extLst>
                </a:gridCol>
                <a:gridCol w="3118930">
                  <a:extLst>
                    <a:ext uri="{9D8B030D-6E8A-4147-A177-3AD203B41FA5}">
                      <a16:colId xmlns:a16="http://schemas.microsoft.com/office/drawing/2014/main" val="2175913777"/>
                    </a:ext>
                  </a:extLst>
                </a:gridCol>
              </a:tblGrid>
              <a:tr h="88819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User Story​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TASKS​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Acceptance Criteria​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5406553"/>
                  </a:ext>
                </a:extLst>
              </a:tr>
              <a:tr h="205746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As a director of operations, I need report on performance of each stores so that informed business decisions can be made​</a:t>
                      </a:r>
                    </a:p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​</a:t>
                      </a:r>
                    </a:p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Create a BI dashboards with the query result from Databricks​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The director of operations should be able to compare the performance of each stores for both the years to make the right decisions​</a:t>
                      </a:r>
                    </a:p>
                    <a:p>
                      <a:pPr rtl="0" fontAlgn="base"/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64474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4711E43-FD36-A793-6A7E-738B9225B6E4}"/>
              </a:ext>
            </a:extLst>
          </p:cNvPr>
          <p:cNvSpPr txBox="1"/>
          <p:nvPr/>
        </p:nvSpPr>
        <p:spPr>
          <a:xfrm>
            <a:off x="352566" y="943970"/>
            <a:ext cx="28455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From 24/04/23 to 28/04/23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17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62606-90DB-BD1F-0199-B6E3F3EC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 </a:t>
            </a:r>
            <a:r>
              <a:rPr lang="en-US" sz="4800">
                <a:solidFill>
                  <a:schemeClr val="tx1"/>
                </a:solidFill>
              </a:rPr>
              <a:t>BI </a:t>
            </a: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dashboard</a:t>
            </a:r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0D25E00-7EBC-046E-F37F-237EAC26D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5" b="-1"/>
          <a:stretch/>
        </p:blipFill>
        <p:spPr>
          <a:xfrm>
            <a:off x="4548999" y="144421"/>
            <a:ext cx="7527712" cy="670866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C37BEBC-FC0A-6594-CE3F-BE6E91D2F226}"/>
              </a:ext>
            </a:extLst>
          </p:cNvPr>
          <p:cNvSpPr txBox="1">
            <a:spLocks/>
          </p:cNvSpPr>
          <p:nvPr/>
        </p:nvSpPr>
        <p:spPr>
          <a:xfrm>
            <a:off x="584507" y="4779349"/>
            <a:ext cx="3471122" cy="959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  <a:hlinkClick r:id="rId3"/>
              </a:rPr>
              <a:t>Director Of Operations Dashboard</a:t>
            </a:r>
            <a:endParaRPr lang="en-US">
              <a:cs typeface="Calibri"/>
            </a:endParaRPr>
          </a:p>
          <a:p>
            <a:r>
              <a:rPr lang="en-US" dirty="0">
                <a:solidFill>
                  <a:srgbClr val="0563C1"/>
                </a:solidFill>
                <a:ea typeface="+mn-lt"/>
                <a:cs typeface="+mn-lt"/>
                <a:hlinkClick r:id="rId4"/>
              </a:rPr>
              <a:t>Store Manager Dashboard</a:t>
            </a:r>
            <a:endParaRPr lang="en-US"/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2412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138D-FABD-6415-A4BC-CB0DEC5C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35C196-8686-E5D4-80C8-AB9C00DB81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17</a:t>
            </a:fld>
            <a:endParaRPr lang="en-US" noProof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7A9B44-A258-7065-9D69-357DDF179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" y="-1531"/>
            <a:ext cx="12196112" cy="702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28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C6FC42E6-6C25-4922-95D2-B97B1E123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0295F874-A8A5-4A14-8CFC-828968DE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754" y="0"/>
            <a:ext cx="473178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02806" y="837323"/>
            <a:ext cx="2924843" cy="31723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JIRA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1E9F313-C9A1-D7DF-EF75-7E4525795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33" y="523445"/>
            <a:ext cx="9936706" cy="581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42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512889" y="1777537"/>
            <a:ext cx="4793714" cy="2078699"/>
          </a:xfrm>
        </p:spPr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endParaRPr lang="en-US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E9924A-547F-EDCD-E508-00D977876CB0}"/>
              </a:ext>
            </a:extLst>
          </p:cNvPr>
          <p:cNvSpPr txBox="1"/>
          <p:nvPr/>
        </p:nvSpPr>
        <p:spPr>
          <a:xfrm>
            <a:off x="7369791" y="3332327"/>
            <a:ext cx="402836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cs typeface="Calibri"/>
              </a:rPr>
              <a:t>MD Sarfaraz Ahmad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29" y="2606085"/>
            <a:ext cx="4793714" cy="2078699"/>
          </a:xfrm>
        </p:spPr>
        <p:txBody>
          <a:bodyPr/>
          <a:lstStyle/>
          <a:p>
            <a:br>
              <a:rPr lang="en" sz="2800">
                <a:ea typeface="+mj-lt"/>
                <a:cs typeface="+mj-lt"/>
              </a:rPr>
            </a:br>
            <a:br>
              <a:rPr lang="en" sz="2800">
                <a:ea typeface="+mj-lt"/>
                <a:cs typeface="+mj-lt"/>
              </a:rPr>
            </a:br>
            <a:endParaRPr lang="en" sz="2000">
              <a:ea typeface="+mj-lt"/>
              <a:cs typeface="+mj-lt"/>
            </a:endParaRPr>
          </a:p>
          <a:p>
            <a:r>
              <a:rPr lang="en-US" sz="3600">
                <a:solidFill>
                  <a:srgbClr val="FFFFFF"/>
                </a:solidFill>
              </a:rPr>
              <a:t>GROUP</a:t>
            </a:r>
            <a:br>
              <a:rPr lang="en-US" sz="3600"/>
            </a:br>
            <a:r>
              <a:rPr lang="en-US" sz="3600">
                <a:solidFill>
                  <a:srgbClr val="FFFFFF"/>
                </a:solidFill>
              </a:rPr>
              <a:t>INSIGHT INNOVATORS</a:t>
            </a:r>
          </a:p>
          <a:p>
            <a:endParaRPr lang="en-US" sz="36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63E6AD-9EAF-5D14-C4B9-DD3CEF3F6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69910" y="4309382"/>
            <a:ext cx="2644192" cy="258297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800" b="0">
                <a:ea typeface="+mn-lt"/>
                <a:cs typeface="+mn-lt"/>
              </a:rPr>
              <a:t>Anisha Kale</a:t>
            </a:r>
            <a:endParaRPr lang="en-US" sz="1800"/>
          </a:p>
          <a:p>
            <a:r>
              <a:rPr lang="en-US" sz="1800" b="0">
                <a:ea typeface="+mn-lt"/>
                <a:cs typeface="+mn-lt"/>
              </a:rPr>
              <a:t>Sarvesh Miskin</a:t>
            </a:r>
            <a:endParaRPr lang="en-US" sz="1800"/>
          </a:p>
          <a:p>
            <a:r>
              <a:rPr lang="en-US" sz="1800" b="0">
                <a:ea typeface="+mn-lt"/>
                <a:cs typeface="+mn-lt"/>
              </a:rPr>
              <a:t>Ajay Sivaraman</a:t>
            </a:r>
            <a:endParaRPr lang="en-US" sz="1800"/>
          </a:p>
          <a:p>
            <a:r>
              <a:rPr lang="en-US" sz="1800" b="0">
                <a:ea typeface="+mn-lt"/>
                <a:cs typeface="+mn-lt"/>
              </a:rPr>
              <a:t>Krishna Sunder</a:t>
            </a:r>
            <a:endParaRPr lang="en-US" sz="1800"/>
          </a:p>
          <a:p>
            <a:r>
              <a:rPr lang="en-US" sz="1800" b="0">
                <a:ea typeface="+mn-lt"/>
                <a:cs typeface="+mn-lt"/>
              </a:rPr>
              <a:t>Swati Thakre</a:t>
            </a:r>
            <a:endParaRPr lang="en-US" sz="1800"/>
          </a:p>
          <a:p>
            <a:r>
              <a:rPr lang="en-US" sz="1800" b="0">
                <a:ea typeface="+mn-lt"/>
                <a:cs typeface="+mn-lt"/>
              </a:rPr>
              <a:t>Aravind Royal</a:t>
            </a:r>
            <a:endParaRPr lang="en-US" sz="1800"/>
          </a:p>
          <a:p>
            <a:endParaRPr lang="en-US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102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552581" y="1791908"/>
            <a:ext cx="6132160" cy="1925552"/>
          </a:xfrm>
        </p:spPr>
        <p:txBody>
          <a:bodyPr/>
          <a:lstStyle/>
          <a:p>
            <a:r>
              <a:rPr lang="en-US" sz="720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0090-0E58-AB86-254F-8CFA73C3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Scrum Ceremonies</a:t>
            </a:r>
          </a:p>
        </p:txBody>
      </p:sp>
      <p:pic>
        <p:nvPicPr>
          <p:cNvPr id="4" name="Picture 3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1B07AB4E-8274-0E62-BBC8-950825A4A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242" y="2155459"/>
            <a:ext cx="2631776" cy="2381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B284E839-C16F-BBE7-A1B3-AB4F258E0E9B}"/>
              </a:ext>
            </a:extLst>
          </p:cNvPr>
          <p:cNvSpPr txBox="1"/>
          <p:nvPr/>
        </p:nvSpPr>
        <p:spPr>
          <a:xfrm>
            <a:off x="3306613" y="2664085"/>
            <a:ext cx="1459630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b="1"/>
              <a:t>Ajay Sivaraman</a:t>
            </a:r>
          </a:p>
          <a:p>
            <a:r>
              <a:rPr lang="en-US" sz="1100" b="1"/>
              <a:t>(Scrum Master)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02B3E3EB-4431-63CC-C12D-74D6D9CCE07E}"/>
              </a:ext>
            </a:extLst>
          </p:cNvPr>
          <p:cNvSpPr txBox="1"/>
          <p:nvPr/>
        </p:nvSpPr>
        <p:spPr>
          <a:xfrm>
            <a:off x="5325418" y="1613402"/>
            <a:ext cx="1423952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b="1"/>
              <a:t>Sarvesh Miskin</a:t>
            </a:r>
          </a:p>
          <a:p>
            <a:r>
              <a:rPr lang="en-US" sz="1100" b="1"/>
              <a:t>(Data Analyst)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47F529E-7D16-7FE6-C399-2D8A77914951}"/>
              </a:ext>
            </a:extLst>
          </p:cNvPr>
          <p:cNvSpPr txBox="1"/>
          <p:nvPr/>
        </p:nvSpPr>
        <p:spPr>
          <a:xfrm>
            <a:off x="7294164" y="2664428"/>
            <a:ext cx="1826518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b="1"/>
              <a:t>Anisha Kale</a:t>
            </a:r>
            <a:br>
              <a:rPr lang="en-US" sz="1100" b="1"/>
            </a:br>
            <a:r>
              <a:rPr lang="en-US" sz="1100" b="1"/>
              <a:t>(Data Analyst)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59999FE5-7D36-7D0F-FDCE-1F907D7486FB}"/>
              </a:ext>
            </a:extLst>
          </p:cNvPr>
          <p:cNvSpPr txBox="1"/>
          <p:nvPr/>
        </p:nvSpPr>
        <p:spPr>
          <a:xfrm>
            <a:off x="3396156" y="3891128"/>
            <a:ext cx="1278487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b="1"/>
              <a:t>Swati Thakre</a:t>
            </a:r>
            <a:br>
              <a:rPr lang="en-US" sz="1100" b="1"/>
            </a:br>
            <a:r>
              <a:rPr lang="en-US" sz="1100" b="1"/>
              <a:t>(Product Owner)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6C01829-B0D8-E400-2E63-782F6E7822A5}"/>
              </a:ext>
            </a:extLst>
          </p:cNvPr>
          <p:cNvSpPr txBox="1"/>
          <p:nvPr/>
        </p:nvSpPr>
        <p:spPr>
          <a:xfrm>
            <a:off x="5376898" y="4729323"/>
            <a:ext cx="1308934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b="1"/>
              <a:t>Krishna Sunder</a:t>
            </a:r>
            <a:br>
              <a:rPr lang="en-US" sz="1100" b="1"/>
            </a:br>
            <a:r>
              <a:rPr lang="en-US" sz="1100" b="1"/>
              <a:t>(Data Engineer )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3095942-006F-E840-6F57-AA70D2645933}"/>
              </a:ext>
            </a:extLst>
          </p:cNvPr>
          <p:cNvSpPr txBox="1"/>
          <p:nvPr/>
        </p:nvSpPr>
        <p:spPr>
          <a:xfrm>
            <a:off x="7330001" y="3891129"/>
            <a:ext cx="1316754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b="1"/>
              <a:t>Aravind Royal</a:t>
            </a:r>
            <a:br>
              <a:rPr lang="en-US" sz="1100" b="1"/>
            </a:br>
            <a:r>
              <a:rPr lang="en-US" sz="1100" b="1"/>
              <a:t>(Data Engineer)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1646BCA-7168-9B69-CE5A-060580557C89}"/>
              </a:ext>
            </a:extLst>
          </p:cNvPr>
          <p:cNvSpPr/>
          <p:nvPr/>
        </p:nvSpPr>
        <p:spPr>
          <a:xfrm>
            <a:off x="945787" y="1355176"/>
            <a:ext cx="2248842" cy="3642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228600" indent="-228600">
              <a:buAutoNum type="alphaUcPeriod"/>
            </a:pPr>
            <a:r>
              <a:rPr lang="en-US" sz="1000" b="1">
                <a:solidFill>
                  <a:schemeClr val="bg2"/>
                </a:solidFill>
                <a:latin typeface="Calisto MT"/>
              </a:rPr>
              <a:t>Sprint Planning</a:t>
            </a:r>
          </a:p>
          <a:p>
            <a:pPr marL="228600" indent="-228600">
              <a:buAutoNum type="alphaUcPeriod"/>
            </a:pPr>
            <a:endParaRPr lang="en-US" sz="1000" b="1">
              <a:solidFill>
                <a:schemeClr val="bg2"/>
              </a:solidFill>
              <a:latin typeface="Calisto MT"/>
            </a:endParaRPr>
          </a:p>
          <a:p>
            <a:r>
              <a:rPr lang="en-US" sz="1000">
                <a:solidFill>
                  <a:schemeClr val="bg2"/>
                </a:solidFill>
                <a:latin typeface="Calisto MT"/>
              </a:rPr>
              <a:t>              Ajay is responsible for scheduling the meeting where team decides which user story we will work on in an upcoming  sprint </a:t>
            </a:r>
          </a:p>
          <a:p>
            <a:endParaRPr lang="en-US" sz="1000">
              <a:solidFill>
                <a:schemeClr val="bg2"/>
              </a:solidFill>
              <a:latin typeface="Calisto MT"/>
            </a:endParaRPr>
          </a:p>
          <a:p>
            <a:r>
              <a:rPr lang="en-US" sz="1000">
                <a:solidFill>
                  <a:schemeClr val="bg2"/>
                </a:solidFill>
                <a:latin typeface="Calisto MT"/>
              </a:rPr>
              <a:t>B</a:t>
            </a:r>
            <a:r>
              <a:rPr lang="en-US" sz="1000" b="1">
                <a:solidFill>
                  <a:schemeClr val="bg2"/>
                </a:solidFill>
                <a:latin typeface="Calisto MT"/>
              </a:rPr>
              <a:t>.     Daily Stand-up</a:t>
            </a:r>
          </a:p>
          <a:p>
            <a:endParaRPr lang="en-US" sz="1000" b="1">
              <a:solidFill>
                <a:schemeClr val="bg2"/>
              </a:solidFill>
              <a:latin typeface="Calisto MT"/>
            </a:endParaRPr>
          </a:p>
          <a:p>
            <a:r>
              <a:rPr lang="en-US" sz="1000">
                <a:solidFill>
                  <a:schemeClr val="bg2"/>
                </a:solidFill>
                <a:latin typeface="Calisto MT"/>
              </a:rPr>
              <a:t>               A daily 15 min meeting organized by Ajay(Scrum Master) with everyone to take updates of yesterday and today. </a:t>
            </a:r>
          </a:p>
          <a:p>
            <a:endParaRPr lang="en-US" sz="1000">
              <a:solidFill>
                <a:schemeClr val="bg2"/>
              </a:solidFill>
              <a:latin typeface="Calisto MT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1F965F8-45CA-6080-E012-B48845D1D463}"/>
              </a:ext>
            </a:extLst>
          </p:cNvPr>
          <p:cNvSpPr/>
          <p:nvPr/>
        </p:nvSpPr>
        <p:spPr>
          <a:xfrm>
            <a:off x="8728945" y="1358330"/>
            <a:ext cx="2290864" cy="36413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1000">
                <a:solidFill>
                  <a:schemeClr val="bg2"/>
                </a:solidFill>
                <a:latin typeface="Calisto MT"/>
              </a:rPr>
              <a:t>C.    </a:t>
            </a:r>
            <a:r>
              <a:rPr lang="en-US" sz="1000" b="1">
                <a:solidFill>
                  <a:schemeClr val="bg2"/>
                </a:solidFill>
                <a:latin typeface="Calisto MT"/>
              </a:rPr>
              <a:t> Sprint Review</a:t>
            </a:r>
            <a:endParaRPr lang="en-US" b="1">
              <a:solidFill>
                <a:schemeClr val="bg2"/>
              </a:solidFill>
              <a:cs typeface="Arial"/>
            </a:endParaRPr>
          </a:p>
          <a:p>
            <a:r>
              <a:rPr lang="en-US" sz="1000">
                <a:solidFill>
                  <a:schemeClr val="bg2"/>
                </a:solidFill>
                <a:latin typeface="Calisto MT"/>
              </a:rPr>
              <a:t>               Meeting where everyone presents, what they have delivered over a sprint. Generally, the Ajay facilitates the sprint review, and the Swati Thakre gives the demo.</a:t>
            </a:r>
          </a:p>
          <a:p>
            <a:endParaRPr lang="en-US" sz="1000">
              <a:solidFill>
                <a:schemeClr val="bg2"/>
              </a:solidFill>
              <a:latin typeface="Calisto MT"/>
            </a:endParaRPr>
          </a:p>
          <a:p>
            <a:r>
              <a:rPr lang="en-US" sz="1000">
                <a:solidFill>
                  <a:schemeClr val="bg2"/>
                </a:solidFill>
                <a:latin typeface="Calisto MT"/>
              </a:rPr>
              <a:t>D.     </a:t>
            </a:r>
            <a:r>
              <a:rPr lang="en-US" sz="1000" b="1">
                <a:solidFill>
                  <a:schemeClr val="bg2"/>
                </a:solidFill>
                <a:latin typeface="Calisto MT"/>
              </a:rPr>
              <a:t>Sprint Retrospective</a:t>
            </a:r>
          </a:p>
          <a:p>
            <a:endParaRPr lang="en-US" sz="1000" u="sng">
              <a:solidFill>
                <a:schemeClr val="bg2"/>
              </a:solidFill>
              <a:latin typeface="Calisto MT"/>
            </a:endParaRPr>
          </a:p>
          <a:p>
            <a:r>
              <a:rPr lang="en-US" sz="1000">
                <a:solidFill>
                  <a:schemeClr val="bg2"/>
                </a:solidFill>
                <a:latin typeface="Calisto MT"/>
              </a:rPr>
              <a:t> Meeting held by Ajay  where team discusses:</a:t>
            </a:r>
            <a:endParaRPr lang="en-US">
              <a:solidFill>
                <a:schemeClr val="bg2"/>
              </a:solidFill>
            </a:endParaRPr>
          </a:p>
          <a:p>
            <a:r>
              <a:rPr lang="en-US" sz="1000">
                <a:solidFill>
                  <a:schemeClr val="bg2"/>
                </a:solidFill>
                <a:latin typeface="Calisto MT"/>
              </a:rPr>
              <a:t>         1. What went well </a:t>
            </a:r>
          </a:p>
          <a:p>
            <a:r>
              <a:rPr lang="en-US" sz="1000">
                <a:solidFill>
                  <a:schemeClr val="bg2"/>
                </a:solidFill>
                <a:latin typeface="Calisto MT"/>
              </a:rPr>
              <a:t>         2. What didn't go well </a:t>
            </a:r>
            <a:endParaRPr lang="en-US">
              <a:solidFill>
                <a:schemeClr val="bg2"/>
              </a:solidFill>
              <a:latin typeface="Calibri"/>
              <a:cs typeface="Arial"/>
            </a:endParaRPr>
          </a:p>
          <a:p>
            <a:r>
              <a:rPr lang="en-US" sz="1000">
                <a:solidFill>
                  <a:schemeClr val="bg2"/>
                </a:solidFill>
                <a:latin typeface="Calisto MT"/>
              </a:rPr>
              <a:t>         3. What should you do differently in  next sprint.</a:t>
            </a:r>
            <a:endParaRPr lang="en-US">
              <a:solidFill>
                <a:schemeClr val="bg2"/>
              </a:solidFill>
              <a:cs typeface="Arial"/>
            </a:endParaRPr>
          </a:p>
          <a:p>
            <a:endParaRPr lang="en-US" sz="1000">
              <a:solidFill>
                <a:schemeClr val="bg2"/>
              </a:solidFill>
              <a:latin typeface="Calisto MT"/>
            </a:endParaRPr>
          </a:p>
          <a:p>
            <a:endParaRPr lang="en-US" sz="1000">
              <a:solidFill>
                <a:schemeClr val="bg2"/>
              </a:solidFill>
              <a:latin typeface="Calisto M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749D07-FEA3-068F-29C4-59A477E47570}"/>
              </a:ext>
            </a:extLst>
          </p:cNvPr>
          <p:cNvSpPr/>
          <p:nvPr/>
        </p:nvSpPr>
        <p:spPr>
          <a:xfrm>
            <a:off x="4274469" y="5344737"/>
            <a:ext cx="3244577" cy="1254264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cs typeface="Arial"/>
              </a:rPr>
              <a:t>E.  </a:t>
            </a:r>
            <a:r>
              <a:rPr lang="en-US" sz="1000" b="1">
                <a:solidFill>
                  <a:schemeClr val="bg1"/>
                </a:solidFill>
                <a:cs typeface="Arial"/>
              </a:rPr>
              <a:t> Product Backlog Grooming</a:t>
            </a:r>
            <a:endParaRPr lang="en-US" sz="1000">
              <a:solidFill>
                <a:schemeClr val="bg1"/>
              </a:solidFill>
              <a:cs typeface="Arial"/>
            </a:endParaRPr>
          </a:p>
          <a:p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Backlog grooming is a regular session where backlog items are discussed, reviewed, and prioritized by </a:t>
            </a:r>
            <a:r>
              <a:rPr lang="en-US" sz="1000" err="1">
                <a:solidFill>
                  <a:schemeClr val="bg1"/>
                </a:solidFill>
                <a:ea typeface="+mn-lt"/>
                <a:cs typeface="+mn-lt"/>
              </a:rPr>
              <a:t>swati</a:t>
            </a:r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, and the rest of the team.</a:t>
            </a:r>
            <a:endParaRPr lang="en-US" sz="100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2080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FE49C-69E4-1077-B0B1-F6AB1F244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46" y="178162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u="sng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Product Owner Ceremonies</a:t>
            </a:r>
            <a:endParaRPr lang="en-US" sz="4000" u="sng" kern="120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786AA5F-60A4-D0E3-7486-581DB0069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61" y="1083402"/>
            <a:ext cx="10686859" cy="5094634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10686859"/>
                      <a:gd name="connsiteY0" fmla="*/ 0 h 5094634"/>
                      <a:gd name="connsiteX1" fmla="*/ 454192 w 10686859"/>
                      <a:gd name="connsiteY1" fmla="*/ 0 h 5094634"/>
                      <a:gd name="connsiteX2" fmla="*/ 908383 w 10686859"/>
                      <a:gd name="connsiteY2" fmla="*/ 0 h 5094634"/>
                      <a:gd name="connsiteX3" fmla="*/ 1362575 w 10686859"/>
                      <a:gd name="connsiteY3" fmla="*/ 0 h 5094634"/>
                      <a:gd name="connsiteX4" fmla="*/ 1816766 w 10686859"/>
                      <a:gd name="connsiteY4" fmla="*/ 0 h 5094634"/>
                      <a:gd name="connsiteX5" fmla="*/ 2484695 w 10686859"/>
                      <a:gd name="connsiteY5" fmla="*/ 0 h 5094634"/>
                      <a:gd name="connsiteX6" fmla="*/ 3152623 w 10686859"/>
                      <a:gd name="connsiteY6" fmla="*/ 0 h 5094634"/>
                      <a:gd name="connsiteX7" fmla="*/ 3499946 w 10686859"/>
                      <a:gd name="connsiteY7" fmla="*/ 0 h 5094634"/>
                      <a:gd name="connsiteX8" fmla="*/ 4167875 w 10686859"/>
                      <a:gd name="connsiteY8" fmla="*/ 0 h 5094634"/>
                      <a:gd name="connsiteX9" fmla="*/ 5049541 w 10686859"/>
                      <a:gd name="connsiteY9" fmla="*/ 0 h 5094634"/>
                      <a:gd name="connsiteX10" fmla="*/ 5610601 w 10686859"/>
                      <a:gd name="connsiteY10" fmla="*/ 0 h 5094634"/>
                      <a:gd name="connsiteX11" fmla="*/ 6278530 w 10686859"/>
                      <a:gd name="connsiteY11" fmla="*/ 0 h 5094634"/>
                      <a:gd name="connsiteX12" fmla="*/ 7053327 w 10686859"/>
                      <a:gd name="connsiteY12" fmla="*/ 0 h 5094634"/>
                      <a:gd name="connsiteX13" fmla="*/ 7934993 w 10686859"/>
                      <a:gd name="connsiteY13" fmla="*/ 0 h 5094634"/>
                      <a:gd name="connsiteX14" fmla="*/ 8282316 w 10686859"/>
                      <a:gd name="connsiteY14" fmla="*/ 0 h 5094634"/>
                      <a:gd name="connsiteX15" fmla="*/ 9163982 w 10686859"/>
                      <a:gd name="connsiteY15" fmla="*/ 0 h 5094634"/>
                      <a:gd name="connsiteX16" fmla="*/ 9831910 w 10686859"/>
                      <a:gd name="connsiteY16" fmla="*/ 0 h 5094634"/>
                      <a:gd name="connsiteX17" fmla="*/ 10686859 w 10686859"/>
                      <a:gd name="connsiteY17" fmla="*/ 0 h 5094634"/>
                      <a:gd name="connsiteX18" fmla="*/ 10686859 w 10686859"/>
                      <a:gd name="connsiteY18" fmla="*/ 534937 h 5094634"/>
                      <a:gd name="connsiteX19" fmla="*/ 10686859 w 10686859"/>
                      <a:gd name="connsiteY19" fmla="*/ 1069873 h 5094634"/>
                      <a:gd name="connsiteX20" fmla="*/ 10686859 w 10686859"/>
                      <a:gd name="connsiteY20" fmla="*/ 1604810 h 5094634"/>
                      <a:gd name="connsiteX21" fmla="*/ 10686859 w 10686859"/>
                      <a:gd name="connsiteY21" fmla="*/ 2190693 h 5094634"/>
                      <a:gd name="connsiteX22" fmla="*/ 10686859 w 10686859"/>
                      <a:gd name="connsiteY22" fmla="*/ 2776576 h 5094634"/>
                      <a:gd name="connsiteX23" fmla="*/ 10686859 w 10686859"/>
                      <a:gd name="connsiteY23" fmla="*/ 3260566 h 5094634"/>
                      <a:gd name="connsiteX24" fmla="*/ 10686859 w 10686859"/>
                      <a:gd name="connsiteY24" fmla="*/ 3744556 h 5094634"/>
                      <a:gd name="connsiteX25" fmla="*/ 10686859 w 10686859"/>
                      <a:gd name="connsiteY25" fmla="*/ 4432332 h 5094634"/>
                      <a:gd name="connsiteX26" fmla="*/ 10686859 w 10686859"/>
                      <a:gd name="connsiteY26" fmla="*/ 5094634 h 5094634"/>
                      <a:gd name="connsiteX27" fmla="*/ 9912062 w 10686859"/>
                      <a:gd name="connsiteY27" fmla="*/ 5094634 h 5094634"/>
                      <a:gd name="connsiteX28" fmla="*/ 9244133 w 10686859"/>
                      <a:gd name="connsiteY28" fmla="*/ 5094634 h 5094634"/>
                      <a:gd name="connsiteX29" fmla="*/ 8683073 w 10686859"/>
                      <a:gd name="connsiteY29" fmla="*/ 5094634 h 5094634"/>
                      <a:gd name="connsiteX30" fmla="*/ 8015144 w 10686859"/>
                      <a:gd name="connsiteY30" fmla="*/ 5094634 h 5094634"/>
                      <a:gd name="connsiteX31" fmla="*/ 7560953 w 10686859"/>
                      <a:gd name="connsiteY31" fmla="*/ 5094634 h 5094634"/>
                      <a:gd name="connsiteX32" fmla="*/ 6893024 w 10686859"/>
                      <a:gd name="connsiteY32" fmla="*/ 5094634 h 5094634"/>
                      <a:gd name="connsiteX33" fmla="*/ 6011358 w 10686859"/>
                      <a:gd name="connsiteY33" fmla="*/ 5094634 h 5094634"/>
                      <a:gd name="connsiteX34" fmla="*/ 5450298 w 10686859"/>
                      <a:gd name="connsiteY34" fmla="*/ 5094634 h 5094634"/>
                      <a:gd name="connsiteX35" fmla="*/ 4568632 w 10686859"/>
                      <a:gd name="connsiteY35" fmla="*/ 5094634 h 5094634"/>
                      <a:gd name="connsiteX36" fmla="*/ 3793835 w 10686859"/>
                      <a:gd name="connsiteY36" fmla="*/ 5094634 h 5094634"/>
                      <a:gd name="connsiteX37" fmla="*/ 3125906 w 10686859"/>
                      <a:gd name="connsiteY37" fmla="*/ 5094634 h 5094634"/>
                      <a:gd name="connsiteX38" fmla="*/ 2457978 w 10686859"/>
                      <a:gd name="connsiteY38" fmla="*/ 5094634 h 5094634"/>
                      <a:gd name="connsiteX39" fmla="*/ 1790049 w 10686859"/>
                      <a:gd name="connsiteY39" fmla="*/ 5094634 h 5094634"/>
                      <a:gd name="connsiteX40" fmla="*/ 1122120 w 10686859"/>
                      <a:gd name="connsiteY40" fmla="*/ 5094634 h 5094634"/>
                      <a:gd name="connsiteX41" fmla="*/ 667929 w 10686859"/>
                      <a:gd name="connsiteY41" fmla="*/ 5094634 h 5094634"/>
                      <a:gd name="connsiteX42" fmla="*/ 0 w 10686859"/>
                      <a:gd name="connsiteY42" fmla="*/ 5094634 h 5094634"/>
                      <a:gd name="connsiteX43" fmla="*/ 0 w 10686859"/>
                      <a:gd name="connsiteY43" fmla="*/ 4508751 h 5094634"/>
                      <a:gd name="connsiteX44" fmla="*/ 0 w 10686859"/>
                      <a:gd name="connsiteY44" fmla="*/ 3770029 h 5094634"/>
                      <a:gd name="connsiteX45" fmla="*/ 0 w 10686859"/>
                      <a:gd name="connsiteY45" fmla="*/ 3133200 h 5094634"/>
                      <a:gd name="connsiteX46" fmla="*/ 0 w 10686859"/>
                      <a:gd name="connsiteY46" fmla="*/ 2496371 h 5094634"/>
                      <a:gd name="connsiteX47" fmla="*/ 0 w 10686859"/>
                      <a:gd name="connsiteY47" fmla="*/ 2012380 h 5094634"/>
                      <a:gd name="connsiteX48" fmla="*/ 0 w 10686859"/>
                      <a:gd name="connsiteY48" fmla="*/ 1324605 h 5094634"/>
                      <a:gd name="connsiteX49" fmla="*/ 0 w 10686859"/>
                      <a:gd name="connsiteY49" fmla="*/ 687776 h 5094634"/>
                      <a:gd name="connsiteX50" fmla="*/ 0 w 10686859"/>
                      <a:gd name="connsiteY50" fmla="*/ 0 h 509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10686859" h="5094634" fill="none" extrusionOk="0">
                        <a:moveTo>
                          <a:pt x="0" y="0"/>
                        </a:moveTo>
                        <a:cubicBezTo>
                          <a:pt x="98530" y="558"/>
                          <a:pt x="340955" y="-21033"/>
                          <a:pt x="454192" y="0"/>
                        </a:cubicBezTo>
                        <a:cubicBezTo>
                          <a:pt x="567429" y="21033"/>
                          <a:pt x="752554" y="5972"/>
                          <a:pt x="908383" y="0"/>
                        </a:cubicBezTo>
                        <a:cubicBezTo>
                          <a:pt x="1064212" y="-5972"/>
                          <a:pt x="1245332" y="143"/>
                          <a:pt x="1362575" y="0"/>
                        </a:cubicBezTo>
                        <a:cubicBezTo>
                          <a:pt x="1479818" y="-143"/>
                          <a:pt x="1648184" y="12070"/>
                          <a:pt x="1816766" y="0"/>
                        </a:cubicBezTo>
                        <a:cubicBezTo>
                          <a:pt x="1985348" y="-12070"/>
                          <a:pt x="2239947" y="-26401"/>
                          <a:pt x="2484695" y="0"/>
                        </a:cubicBezTo>
                        <a:cubicBezTo>
                          <a:pt x="2729443" y="26401"/>
                          <a:pt x="2994597" y="-4065"/>
                          <a:pt x="3152623" y="0"/>
                        </a:cubicBezTo>
                        <a:cubicBezTo>
                          <a:pt x="3310649" y="4065"/>
                          <a:pt x="3385273" y="3302"/>
                          <a:pt x="3499946" y="0"/>
                        </a:cubicBezTo>
                        <a:cubicBezTo>
                          <a:pt x="3614619" y="-3302"/>
                          <a:pt x="3921824" y="7663"/>
                          <a:pt x="4167875" y="0"/>
                        </a:cubicBezTo>
                        <a:cubicBezTo>
                          <a:pt x="4413926" y="-7663"/>
                          <a:pt x="4779463" y="39367"/>
                          <a:pt x="5049541" y="0"/>
                        </a:cubicBezTo>
                        <a:cubicBezTo>
                          <a:pt x="5319619" y="-39367"/>
                          <a:pt x="5380295" y="12594"/>
                          <a:pt x="5610601" y="0"/>
                        </a:cubicBezTo>
                        <a:cubicBezTo>
                          <a:pt x="5840907" y="-12594"/>
                          <a:pt x="6141046" y="30326"/>
                          <a:pt x="6278530" y="0"/>
                        </a:cubicBezTo>
                        <a:cubicBezTo>
                          <a:pt x="6416014" y="-30326"/>
                          <a:pt x="6696210" y="15757"/>
                          <a:pt x="7053327" y="0"/>
                        </a:cubicBezTo>
                        <a:cubicBezTo>
                          <a:pt x="7410444" y="-15757"/>
                          <a:pt x="7552199" y="-10742"/>
                          <a:pt x="7934993" y="0"/>
                        </a:cubicBezTo>
                        <a:cubicBezTo>
                          <a:pt x="8317787" y="10742"/>
                          <a:pt x="8187061" y="5236"/>
                          <a:pt x="8282316" y="0"/>
                        </a:cubicBezTo>
                        <a:cubicBezTo>
                          <a:pt x="8377571" y="-5236"/>
                          <a:pt x="8799066" y="31317"/>
                          <a:pt x="9163982" y="0"/>
                        </a:cubicBezTo>
                        <a:cubicBezTo>
                          <a:pt x="9528898" y="-31317"/>
                          <a:pt x="9666434" y="-24213"/>
                          <a:pt x="9831910" y="0"/>
                        </a:cubicBezTo>
                        <a:cubicBezTo>
                          <a:pt x="9997386" y="24213"/>
                          <a:pt x="10400186" y="-17072"/>
                          <a:pt x="10686859" y="0"/>
                        </a:cubicBezTo>
                        <a:cubicBezTo>
                          <a:pt x="10682266" y="152312"/>
                          <a:pt x="10697413" y="299628"/>
                          <a:pt x="10686859" y="534937"/>
                        </a:cubicBezTo>
                        <a:cubicBezTo>
                          <a:pt x="10676305" y="770246"/>
                          <a:pt x="10703330" y="884542"/>
                          <a:pt x="10686859" y="1069873"/>
                        </a:cubicBezTo>
                        <a:cubicBezTo>
                          <a:pt x="10670388" y="1255204"/>
                          <a:pt x="10702989" y="1389711"/>
                          <a:pt x="10686859" y="1604810"/>
                        </a:cubicBezTo>
                        <a:cubicBezTo>
                          <a:pt x="10670729" y="1819909"/>
                          <a:pt x="10680230" y="1944218"/>
                          <a:pt x="10686859" y="2190693"/>
                        </a:cubicBezTo>
                        <a:cubicBezTo>
                          <a:pt x="10693488" y="2437168"/>
                          <a:pt x="10683583" y="2509289"/>
                          <a:pt x="10686859" y="2776576"/>
                        </a:cubicBezTo>
                        <a:cubicBezTo>
                          <a:pt x="10690135" y="3043863"/>
                          <a:pt x="10676526" y="3097043"/>
                          <a:pt x="10686859" y="3260566"/>
                        </a:cubicBezTo>
                        <a:cubicBezTo>
                          <a:pt x="10697193" y="3424089"/>
                          <a:pt x="10698229" y="3525386"/>
                          <a:pt x="10686859" y="3744556"/>
                        </a:cubicBezTo>
                        <a:cubicBezTo>
                          <a:pt x="10675490" y="3963726"/>
                          <a:pt x="10674122" y="4130660"/>
                          <a:pt x="10686859" y="4432332"/>
                        </a:cubicBezTo>
                        <a:cubicBezTo>
                          <a:pt x="10699596" y="4734004"/>
                          <a:pt x="10663868" y="4780053"/>
                          <a:pt x="10686859" y="5094634"/>
                        </a:cubicBezTo>
                        <a:cubicBezTo>
                          <a:pt x="10427122" y="5118090"/>
                          <a:pt x="10168418" y="5067610"/>
                          <a:pt x="9912062" y="5094634"/>
                        </a:cubicBezTo>
                        <a:cubicBezTo>
                          <a:pt x="9655706" y="5121658"/>
                          <a:pt x="9505324" y="5120449"/>
                          <a:pt x="9244133" y="5094634"/>
                        </a:cubicBezTo>
                        <a:cubicBezTo>
                          <a:pt x="8982942" y="5068819"/>
                          <a:pt x="8808816" y="5107105"/>
                          <a:pt x="8683073" y="5094634"/>
                        </a:cubicBezTo>
                        <a:cubicBezTo>
                          <a:pt x="8557330" y="5082163"/>
                          <a:pt x="8321998" y="5063526"/>
                          <a:pt x="8015144" y="5094634"/>
                        </a:cubicBezTo>
                        <a:cubicBezTo>
                          <a:pt x="7708290" y="5125742"/>
                          <a:pt x="7755130" y="5096201"/>
                          <a:pt x="7560953" y="5094634"/>
                        </a:cubicBezTo>
                        <a:cubicBezTo>
                          <a:pt x="7366776" y="5093067"/>
                          <a:pt x="7044417" y="5070006"/>
                          <a:pt x="6893024" y="5094634"/>
                        </a:cubicBezTo>
                        <a:cubicBezTo>
                          <a:pt x="6741631" y="5119262"/>
                          <a:pt x="6414971" y="5126996"/>
                          <a:pt x="6011358" y="5094634"/>
                        </a:cubicBezTo>
                        <a:cubicBezTo>
                          <a:pt x="5607745" y="5062272"/>
                          <a:pt x="5644912" y="5072149"/>
                          <a:pt x="5450298" y="5094634"/>
                        </a:cubicBezTo>
                        <a:cubicBezTo>
                          <a:pt x="5255684" y="5117119"/>
                          <a:pt x="4989914" y="5074282"/>
                          <a:pt x="4568632" y="5094634"/>
                        </a:cubicBezTo>
                        <a:cubicBezTo>
                          <a:pt x="4147350" y="5114986"/>
                          <a:pt x="4023603" y="5070385"/>
                          <a:pt x="3793835" y="5094634"/>
                        </a:cubicBezTo>
                        <a:cubicBezTo>
                          <a:pt x="3564067" y="5118883"/>
                          <a:pt x="3315901" y="5073484"/>
                          <a:pt x="3125906" y="5094634"/>
                        </a:cubicBezTo>
                        <a:cubicBezTo>
                          <a:pt x="2935911" y="5115784"/>
                          <a:pt x="2705722" y="5125530"/>
                          <a:pt x="2457978" y="5094634"/>
                        </a:cubicBezTo>
                        <a:cubicBezTo>
                          <a:pt x="2210234" y="5063738"/>
                          <a:pt x="1987164" y="5085468"/>
                          <a:pt x="1790049" y="5094634"/>
                        </a:cubicBezTo>
                        <a:cubicBezTo>
                          <a:pt x="1592934" y="5103800"/>
                          <a:pt x="1308202" y="5079361"/>
                          <a:pt x="1122120" y="5094634"/>
                        </a:cubicBezTo>
                        <a:cubicBezTo>
                          <a:pt x="936038" y="5109907"/>
                          <a:pt x="767635" y="5099789"/>
                          <a:pt x="667929" y="5094634"/>
                        </a:cubicBezTo>
                        <a:cubicBezTo>
                          <a:pt x="568223" y="5089479"/>
                          <a:pt x="139471" y="5082718"/>
                          <a:pt x="0" y="5094634"/>
                        </a:cubicBezTo>
                        <a:cubicBezTo>
                          <a:pt x="-25436" y="4923359"/>
                          <a:pt x="8388" y="4702789"/>
                          <a:pt x="0" y="4508751"/>
                        </a:cubicBezTo>
                        <a:cubicBezTo>
                          <a:pt x="-8388" y="4314713"/>
                          <a:pt x="2477" y="4000090"/>
                          <a:pt x="0" y="3770029"/>
                        </a:cubicBezTo>
                        <a:cubicBezTo>
                          <a:pt x="-2477" y="3539968"/>
                          <a:pt x="30596" y="3413153"/>
                          <a:pt x="0" y="3133200"/>
                        </a:cubicBezTo>
                        <a:cubicBezTo>
                          <a:pt x="-30596" y="2853247"/>
                          <a:pt x="-17853" y="2803604"/>
                          <a:pt x="0" y="2496371"/>
                        </a:cubicBezTo>
                        <a:cubicBezTo>
                          <a:pt x="17853" y="2189138"/>
                          <a:pt x="6236" y="2153552"/>
                          <a:pt x="0" y="2012380"/>
                        </a:cubicBezTo>
                        <a:cubicBezTo>
                          <a:pt x="-6236" y="1871208"/>
                          <a:pt x="11323" y="1634427"/>
                          <a:pt x="0" y="1324605"/>
                        </a:cubicBezTo>
                        <a:cubicBezTo>
                          <a:pt x="-11323" y="1014784"/>
                          <a:pt x="25041" y="865242"/>
                          <a:pt x="0" y="687776"/>
                        </a:cubicBezTo>
                        <a:cubicBezTo>
                          <a:pt x="-25041" y="510310"/>
                          <a:pt x="-8754" y="311393"/>
                          <a:pt x="0" y="0"/>
                        </a:cubicBezTo>
                        <a:close/>
                      </a:path>
                      <a:path w="10686859" h="5094634" stroke="0" extrusionOk="0">
                        <a:moveTo>
                          <a:pt x="0" y="0"/>
                        </a:moveTo>
                        <a:cubicBezTo>
                          <a:pt x="209569" y="-2619"/>
                          <a:pt x="374567" y="27632"/>
                          <a:pt x="561060" y="0"/>
                        </a:cubicBezTo>
                        <a:cubicBezTo>
                          <a:pt x="747553" y="-27632"/>
                          <a:pt x="905930" y="10243"/>
                          <a:pt x="1015252" y="0"/>
                        </a:cubicBezTo>
                        <a:cubicBezTo>
                          <a:pt x="1124574" y="-10243"/>
                          <a:pt x="1305170" y="4202"/>
                          <a:pt x="1469443" y="0"/>
                        </a:cubicBezTo>
                        <a:cubicBezTo>
                          <a:pt x="1633716" y="-4202"/>
                          <a:pt x="1679851" y="7788"/>
                          <a:pt x="1816766" y="0"/>
                        </a:cubicBezTo>
                        <a:cubicBezTo>
                          <a:pt x="1953681" y="-7788"/>
                          <a:pt x="2006221" y="1006"/>
                          <a:pt x="2164089" y="0"/>
                        </a:cubicBezTo>
                        <a:cubicBezTo>
                          <a:pt x="2321957" y="-1006"/>
                          <a:pt x="2407337" y="16779"/>
                          <a:pt x="2511412" y="0"/>
                        </a:cubicBezTo>
                        <a:cubicBezTo>
                          <a:pt x="2615487" y="-16779"/>
                          <a:pt x="2960481" y="-25262"/>
                          <a:pt x="3286209" y="0"/>
                        </a:cubicBezTo>
                        <a:cubicBezTo>
                          <a:pt x="3611937" y="25262"/>
                          <a:pt x="3543480" y="-14019"/>
                          <a:pt x="3633532" y="0"/>
                        </a:cubicBezTo>
                        <a:cubicBezTo>
                          <a:pt x="3723584" y="14019"/>
                          <a:pt x="3943836" y="-13324"/>
                          <a:pt x="4087724" y="0"/>
                        </a:cubicBezTo>
                        <a:cubicBezTo>
                          <a:pt x="4231612" y="13324"/>
                          <a:pt x="4334153" y="-3685"/>
                          <a:pt x="4541915" y="0"/>
                        </a:cubicBezTo>
                        <a:cubicBezTo>
                          <a:pt x="4749677" y="3685"/>
                          <a:pt x="5231616" y="-21960"/>
                          <a:pt x="5423581" y="0"/>
                        </a:cubicBezTo>
                        <a:cubicBezTo>
                          <a:pt x="5615546" y="21960"/>
                          <a:pt x="5608839" y="3264"/>
                          <a:pt x="5770904" y="0"/>
                        </a:cubicBezTo>
                        <a:cubicBezTo>
                          <a:pt x="5932969" y="-3264"/>
                          <a:pt x="6004885" y="14568"/>
                          <a:pt x="6118227" y="0"/>
                        </a:cubicBezTo>
                        <a:cubicBezTo>
                          <a:pt x="6231569" y="-14568"/>
                          <a:pt x="6662882" y="-13942"/>
                          <a:pt x="6999893" y="0"/>
                        </a:cubicBezTo>
                        <a:cubicBezTo>
                          <a:pt x="7336904" y="13942"/>
                          <a:pt x="7358479" y="-9042"/>
                          <a:pt x="7454084" y="0"/>
                        </a:cubicBezTo>
                        <a:cubicBezTo>
                          <a:pt x="7549689" y="9042"/>
                          <a:pt x="7800459" y="-4589"/>
                          <a:pt x="8015144" y="0"/>
                        </a:cubicBezTo>
                        <a:cubicBezTo>
                          <a:pt x="8229829" y="4589"/>
                          <a:pt x="8481897" y="9057"/>
                          <a:pt x="8896810" y="0"/>
                        </a:cubicBezTo>
                        <a:cubicBezTo>
                          <a:pt x="9311723" y="-9057"/>
                          <a:pt x="9413305" y="13695"/>
                          <a:pt x="9671607" y="0"/>
                        </a:cubicBezTo>
                        <a:cubicBezTo>
                          <a:pt x="9929909" y="-13695"/>
                          <a:pt x="10200388" y="5507"/>
                          <a:pt x="10686859" y="0"/>
                        </a:cubicBezTo>
                        <a:cubicBezTo>
                          <a:pt x="10678556" y="117710"/>
                          <a:pt x="10706385" y="290064"/>
                          <a:pt x="10686859" y="483990"/>
                        </a:cubicBezTo>
                        <a:cubicBezTo>
                          <a:pt x="10667334" y="677916"/>
                          <a:pt x="10711216" y="843420"/>
                          <a:pt x="10686859" y="1018927"/>
                        </a:cubicBezTo>
                        <a:cubicBezTo>
                          <a:pt x="10662502" y="1194434"/>
                          <a:pt x="10691871" y="1379894"/>
                          <a:pt x="10686859" y="1502917"/>
                        </a:cubicBezTo>
                        <a:cubicBezTo>
                          <a:pt x="10681848" y="1625940"/>
                          <a:pt x="10681809" y="1811992"/>
                          <a:pt x="10686859" y="2088800"/>
                        </a:cubicBezTo>
                        <a:cubicBezTo>
                          <a:pt x="10691909" y="2365608"/>
                          <a:pt x="10677104" y="2471878"/>
                          <a:pt x="10686859" y="2827522"/>
                        </a:cubicBezTo>
                        <a:cubicBezTo>
                          <a:pt x="10696614" y="3183166"/>
                          <a:pt x="10700939" y="3284212"/>
                          <a:pt x="10686859" y="3464351"/>
                        </a:cubicBezTo>
                        <a:cubicBezTo>
                          <a:pt x="10672779" y="3644490"/>
                          <a:pt x="10683016" y="3836815"/>
                          <a:pt x="10686859" y="4101180"/>
                        </a:cubicBezTo>
                        <a:cubicBezTo>
                          <a:pt x="10690702" y="4365545"/>
                          <a:pt x="10647628" y="4793142"/>
                          <a:pt x="10686859" y="5094634"/>
                        </a:cubicBezTo>
                        <a:cubicBezTo>
                          <a:pt x="10456675" y="5072400"/>
                          <a:pt x="10333262" y="5115573"/>
                          <a:pt x="10018930" y="5094634"/>
                        </a:cubicBezTo>
                        <a:cubicBezTo>
                          <a:pt x="9704598" y="5073695"/>
                          <a:pt x="9748392" y="5105344"/>
                          <a:pt x="9671607" y="5094634"/>
                        </a:cubicBezTo>
                        <a:cubicBezTo>
                          <a:pt x="9594822" y="5083924"/>
                          <a:pt x="9465629" y="5098362"/>
                          <a:pt x="9324284" y="5094634"/>
                        </a:cubicBezTo>
                        <a:cubicBezTo>
                          <a:pt x="9182939" y="5090906"/>
                          <a:pt x="8772572" y="5076341"/>
                          <a:pt x="8549487" y="5094634"/>
                        </a:cubicBezTo>
                        <a:cubicBezTo>
                          <a:pt x="8326402" y="5112927"/>
                          <a:pt x="8373404" y="5104238"/>
                          <a:pt x="8202164" y="5094634"/>
                        </a:cubicBezTo>
                        <a:cubicBezTo>
                          <a:pt x="8030924" y="5085030"/>
                          <a:pt x="7862432" y="5097969"/>
                          <a:pt x="7641104" y="5094634"/>
                        </a:cubicBezTo>
                        <a:cubicBezTo>
                          <a:pt x="7419776" y="5091299"/>
                          <a:pt x="7394331" y="5092409"/>
                          <a:pt x="7293781" y="5094634"/>
                        </a:cubicBezTo>
                        <a:cubicBezTo>
                          <a:pt x="7193231" y="5096859"/>
                          <a:pt x="7053702" y="5103370"/>
                          <a:pt x="6946458" y="5094634"/>
                        </a:cubicBezTo>
                        <a:cubicBezTo>
                          <a:pt x="6839214" y="5085898"/>
                          <a:pt x="6489297" y="5071688"/>
                          <a:pt x="6171661" y="5094634"/>
                        </a:cubicBezTo>
                        <a:cubicBezTo>
                          <a:pt x="5854025" y="5117580"/>
                          <a:pt x="5610320" y="5117177"/>
                          <a:pt x="5396864" y="5094634"/>
                        </a:cubicBezTo>
                        <a:cubicBezTo>
                          <a:pt x="5183408" y="5072091"/>
                          <a:pt x="4913155" y="5136909"/>
                          <a:pt x="4515198" y="5094634"/>
                        </a:cubicBezTo>
                        <a:cubicBezTo>
                          <a:pt x="4117241" y="5052359"/>
                          <a:pt x="3983450" y="5127003"/>
                          <a:pt x="3847269" y="5094634"/>
                        </a:cubicBezTo>
                        <a:cubicBezTo>
                          <a:pt x="3711088" y="5062265"/>
                          <a:pt x="3552164" y="5094434"/>
                          <a:pt x="3393078" y="5094634"/>
                        </a:cubicBezTo>
                        <a:cubicBezTo>
                          <a:pt x="3233992" y="5094834"/>
                          <a:pt x="2856529" y="5062713"/>
                          <a:pt x="2618280" y="5094634"/>
                        </a:cubicBezTo>
                        <a:cubicBezTo>
                          <a:pt x="2380031" y="5126555"/>
                          <a:pt x="2166731" y="5106069"/>
                          <a:pt x="1736615" y="5094634"/>
                        </a:cubicBezTo>
                        <a:cubicBezTo>
                          <a:pt x="1306499" y="5083199"/>
                          <a:pt x="1228106" y="5101283"/>
                          <a:pt x="961817" y="5094634"/>
                        </a:cubicBezTo>
                        <a:cubicBezTo>
                          <a:pt x="695528" y="5087985"/>
                          <a:pt x="685888" y="5101143"/>
                          <a:pt x="614494" y="5094634"/>
                        </a:cubicBezTo>
                        <a:cubicBezTo>
                          <a:pt x="543100" y="5088125"/>
                          <a:pt x="183415" y="5065531"/>
                          <a:pt x="0" y="5094634"/>
                        </a:cubicBezTo>
                        <a:cubicBezTo>
                          <a:pt x="20753" y="4990621"/>
                          <a:pt x="-14041" y="4803842"/>
                          <a:pt x="0" y="4610644"/>
                        </a:cubicBezTo>
                        <a:cubicBezTo>
                          <a:pt x="14041" y="4417446"/>
                          <a:pt x="-36337" y="4039937"/>
                          <a:pt x="0" y="3871922"/>
                        </a:cubicBezTo>
                        <a:cubicBezTo>
                          <a:pt x="36337" y="3703907"/>
                          <a:pt x="-7665" y="3463493"/>
                          <a:pt x="0" y="3336985"/>
                        </a:cubicBezTo>
                        <a:cubicBezTo>
                          <a:pt x="7665" y="3210477"/>
                          <a:pt x="-24757" y="2969108"/>
                          <a:pt x="0" y="2751102"/>
                        </a:cubicBezTo>
                        <a:cubicBezTo>
                          <a:pt x="24757" y="2533096"/>
                          <a:pt x="-2084" y="2477120"/>
                          <a:pt x="0" y="2267112"/>
                        </a:cubicBezTo>
                        <a:cubicBezTo>
                          <a:pt x="2084" y="2057104"/>
                          <a:pt x="-22249" y="1776359"/>
                          <a:pt x="0" y="1579337"/>
                        </a:cubicBezTo>
                        <a:cubicBezTo>
                          <a:pt x="22249" y="1382315"/>
                          <a:pt x="-585" y="1081623"/>
                          <a:pt x="0" y="891561"/>
                        </a:cubicBezTo>
                        <a:cubicBezTo>
                          <a:pt x="585" y="701499"/>
                          <a:pt x="11995" y="32676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1852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19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F737BF-A93A-3868-560E-1EC72B61B053}"/>
              </a:ext>
            </a:extLst>
          </p:cNvPr>
          <p:cNvSpPr txBox="1"/>
          <p:nvPr/>
        </p:nvSpPr>
        <p:spPr>
          <a:xfrm>
            <a:off x="8428994" y="5211008"/>
            <a:ext cx="2206444" cy="54354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1460" indent="-251460" defTabSz="804672">
              <a:spcAft>
                <a:spcPts val="600"/>
              </a:spcAft>
              <a:buFont typeface="Arial"/>
              <a:buChar char="•"/>
            </a:pPr>
            <a:endParaRPr lang="en-US" sz="1232" b="1" i="0" u="none" strike="noStrike" kern="12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Aft>
                <a:spcPts val="600"/>
              </a:spcAft>
            </a:pPr>
            <a:endParaRPr lang="en-US" sz="1200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353AB9-F511-77AC-9F53-97C613A97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720" y="2483787"/>
            <a:ext cx="3995403" cy="27284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0904D3-212D-CEC3-130D-D9E21D948869}"/>
              </a:ext>
            </a:extLst>
          </p:cNvPr>
          <p:cNvSpPr txBox="1"/>
          <p:nvPr/>
        </p:nvSpPr>
        <p:spPr>
          <a:xfrm>
            <a:off x="8199221" y="2974661"/>
            <a:ext cx="3154579" cy="21961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51460" indent="-251460" defTabSz="804672">
              <a:spcAft>
                <a:spcPts val="600"/>
              </a:spcAft>
              <a:buFont typeface="Arial,Sans-Serif"/>
              <a:buChar char="•"/>
            </a:pPr>
            <a:r>
              <a:rPr lang="en-US" sz="1408" b="1" kern="1200">
                <a:solidFill>
                  <a:schemeClr val="tx1"/>
                </a:solidFill>
                <a:latin typeface="Calibri"/>
                <a:ea typeface="+mn-ea"/>
                <a:cs typeface="Arial"/>
              </a:rPr>
              <a:t>Explained and clearly defined user stories and tasks to avoid uncertainty and “black box” communication.</a:t>
            </a:r>
            <a:endParaRPr lang="en-US" sz="1408" kern="1200">
              <a:solidFill>
                <a:schemeClr val="tx1"/>
              </a:solidFill>
              <a:latin typeface="Calibri"/>
              <a:ea typeface="+mn-ea"/>
              <a:cs typeface="Arial"/>
            </a:endParaRPr>
          </a:p>
          <a:p>
            <a:pPr marL="251460" indent="-251460" defTabSz="804672">
              <a:spcAft>
                <a:spcPts val="600"/>
              </a:spcAft>
              <a:buFont typeface="Arial,Sans-Serif"/>
              <a:buChar char="•"/>
            </a:pPr>
            <a:r>
              <a:rPr lang="en-US" sz="1408" b="1" kern="1200">
                <a:solidFill>
                  <a:schemeClr val="tx1"/>
                </a:solidFill>
                <a:latin typeface="Calibri"/>
                <a:ea typeface="+mn-ea"/>
                <a:cs typeface="Arial"/>
              </a:rPr>
              <a:t>Assigning or re-assigning story points and estimates.</a:t>
            </a:r>
            <a:endParaRPr lang="en-US" sz="1408" kern="1200">
              <a:solidFill>
                <a:schemeClr val="tx1"/>
              </a:solidFill>
              <a:latin typeface="Calibri"/>
              <a:ea typeface="+mn-ea"/>
              <a:cs typeface="Arial"/>
            </a:endParaRPr>
          </a:p>
          <a:p>
            <a:pPr marL="251460" indent="-251460" defTabSz="804672">
              <a:spcAft>
                <a:spcPts val="600"/>
              </a:spcAft>
              <a:buFont typeface="Arial,Sans-Serif"/>
              <a:buChar char="•"/>
            </a:pPr>
            <a:r>
              <a:rPr lang="en-US" sz="1408" b="1" kern="1200">
                <a:solidFill>
                  <a:schemeClr val="tx1"/>
                </a:solidFill>
                <a:latin typeface="Calibri"/>
                <a:ea typeface="+mn-ea"/>
                <a:cs typeface="Arial"/>
              </a:rPr>
              <a:t>Identifying roadblocks and minimizing risks related to backlog items.</a:t>
            </a:r>
            <a:endParaRPr lang="en-US" sz="1600"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9C03B-7853-BB5E-E27C-31161E1E05C8}"/>
              </a:ext>
            </a:extLst>
          </p:cNvPr>
          <p:cNvSpPr txBox="1"/>
          <p:nvPr/>
        </p:nvSpPr>
        <p:spPr>
          <a:xfrm>
            <a:off x="838200" y="2823096"/>
            <a:ext cx="3205101" cy="22731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51460" indent="-251460" defTabSz="804672">
              <a:spcAft>
                <a:spcPts val="600"/>
              </a:spcAft>
              <a:buFont typeface="Arial,Sans-Serif"/>
              <a:buChar char="•"/>
            </a:pPr>
            <a:r>
              <a:rPr lang="en-US" sz="1400" b="1" kern="1200">
                <a:latin typeface="Calibri"/>
                <a:cs typeface="Arial"/>
              </a:rPr>
              <a:t>Removed outdated user stories and tasks.</a:t>
            </a:r>
            <a:endParaRPr lang="en-US" sz="1400" kern="1200">
              <a:latin typeface="Calibri"/>
              <a:cs typeface="Arial"/>
            </a:endParaRPr>
          </a:p>
          <a:p>
            <a:pPr marL="251460" indent="-251460" defTabSz="804672">
              <a:spcAft>
                <a:spcPts val="600"/>
              </a:spcAft>
              <a:buFont typeface="Arial,Sans-Serif"/>
              <a:buChar char="•"/>
            </a:pPr>
            <a:r>
              <a:rPr lang="en-US" sz="1400" b="1" kern="1200">
                <a:latin typeface="Calibri"/>
                <a:cs typeface="Arial"/>
              </a:rPr>
              <a:t>Added new user stories that reflect newly discovered user insights.</a:t>
            </a:r>
            <a:endParaRPr lang="en-US" sz="1400" kern="1200">
              <a:latin typeface="Calibri"/>
              <a:cs typeface="Arial"/>
            </a:endParaRPr>
          </a:p>
          <a:p>
            <a:pPr marL="251460" indent="-251460" defTabSz="804672">
              <a:spcAft>
                <a:spcPts val="600"/>
              </a:spcAft>
              <a:buFont typeface="Arial,Sans-Serif"/>
              <a:buChar char="•"/>
            </a:pPr>
            <a:r>
              <a:rPr lang="en-US" sz="1400" b="1" kern="1200">
                <a:latin typeface="Calibri"/>
                <a:cs typeface="Arial"/>
              </a:rPr>
              <a:t>Broke down broad user stories into smaller items.</a:t>
            </a:r>
            <a:endParaRPr lang="en-US" sz="1400" kern="1200">
              <a:latin typeface="Calibri"/>
              <a:cs typeface="Arial"/>
            </a:endParaRPr>
          </a:p>
          <a:p>
            <a:pPr marL="251460" indent="-251460" defTabSz="804672">
              <a:spcAft>
                <a:spcPts val="600"/>
              </a:spcAft>
              <a:buFont typeface="Arial,Sans-Serif"/>
              <a:buChar char="•"/>
            </a:pPr>
            <a:r>
              <a:rPr lang="en-US" sz="1400" b="1" kern="1200">
                <a:latin typeface="Calibri"/>
                <a:cs typeface="Arial"/>
              </a:rPr>
              <a:t>Reordered user stories based on their priority</a:t>
            </a:r>
            <a:endParaRPr lang="en-US" sz="1400">
              <a:latin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4DE48-CD32-FB47-C0AB-49890D52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0580"/>
            <a:ext cx="10759887" cy="12352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Product Backlog Grooming</a:t>
            </a:r>
          </a:p>
        </p:txBody>
      </p:sp>
    </p:spTree>
    <p:extLst>
      <p:ext uri="{BB962C8B-B14F-4D97-AF65-F5344CB8AC3E}">
        <p14:creationId xmlns:p14="http://schemas.microsoft.com/office/powerpoint/2010/main" val="412277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A1DAA-3617-9A48-CF0F-52881EB9C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929065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Normalization</a:t>
            </a:r>
            <a:endParaRPr lang="en-US" sz="3600" kern="120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0005588-A31A-1BF4-622D-74DE072E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8" y="1334153"/>
            <a:ext cx="7608304" cy="426064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01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08AA1-DBD7-A592-7E7D-DE37F7213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61" y="654672"/>
            <a:ext cx="12197041" cy="733631"/>
          </a:xfr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Linking S3 to Databricks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1A916D-04BF-56D3-1626-D9475AAF0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40" y="1459138"/>
            <a:ext cx="10299309" cy="520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57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E34D9-9D95-7940-B25D-0DABB5245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Uploading to S3 Bucket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E4436A3C-05D9-3959-0424-5AFD0F864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01" y="856571"/>
            <a:ext cx="7608304" cy="51356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03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15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Computer script on a screen">
            <a:extLst>
              <a:ext uri="{FF2B5EF4-FFF2-40B4-BE49-F238E27FC236}">
                <a16:creationId xmlns:a16="http://schemas.microsoft.com/office/drawing/2014/main" id="{8161DA8E-8CD5-386F-52EA-D864661C5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94" b="-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42" name="Freeform: Shape 17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Freeform: Shape 19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63ADDF-D346-77D5-FA74-DB62A90E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tx1"/>
                </a:solidFill>
              </a:rPr>
              <a:t>Best Code Practices</a:t>
            </a:r>
          </a:p>
        </p:txBody>
      </p:sp>
      <p:sp>
        <p:nvSpPr>
          <p:cNvPr id="44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4C14BE1D-A1AF-0B5A-F97E-16EB7EFD15AD}"/>
              </a:ext>
            </a:extLst>
          </p:cNvPr>
          <p:cNvSpPr txBox="1"/>
          <p:nvPr/>
        </p:nvSpPr>
        <p:spPr>
          <a:xfrm>
            <a:off x="371094" y="2718054"/>
            <a:ext cx="4200905" cy="3207258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171450">
              <a:lnSpc>
                <a:spcPct val="90000"/>
              </a:lnSpc>
              <a:spcAft>
                <a:spcPts val="600"/>
              </a:spcAft>
              <a:buChar char="•"/>
            </a:pPr>
            <a:r>
              <a:rPr lang="en-US" sz="11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Naming convention:-  </a:t>
            </a:r>
            <a:endParaRPr lang="en-US" sz="1100" b="1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11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          Had self-explanatory names for variables and tables.</a:t>
            </a:r>
            <a:endParaRPr lang="en-US" sz="1100" b="1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             Our function names  followed snake casing.</a:t>
            </a:r>
            <a:endParaRPr lang="en-US" sz="1100" b="1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             Class name followed Camel case.</a:t>
            </a:r>
            <a:endParaRPr lang="en-US" sz="1100" b="1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b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Char char="•"/>
            </a:pPr>
            <a:r>
              <a:rPr lang="en-US" sz="11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Kept Clear and Concise comments.</a:t>
            </a:r>
            <a:endParaRPr lang="en-US" sz="1100" b="1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b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Char char="•"/>
            </a:pPr>
            <a:r>
              <a:rPr lang="en-US" sz="11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Indentation was taken care of.</a:t>
            </a:r>
            <a:endParaRPr lang="en-US" sz="1100" b="1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b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Char char="•"/>
            </a:pPr>
            <a:r>
              <a:rPr lang="en-US" sz="11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Followed  Reusability and Scalability</a:t>
            </a:r>
            <a:endParaRPr lang="en-US" sz="1100" b="1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Char char="•"/>
            </a:pPr>
            <a:endParaRPr lang="en-US" sz="1100" b="1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Char char="•"/>
            </a:pPr>
            <a:r>
              <a:rPr lang="en-US" sz="11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Followed DRY Principle. </a:t>
            </a:r>
            <a:endParaRPr lang="en-US" sz="1100">
              <a:solidFill>
                <a:schemeClr val="tx1"/>
              </a:solidFill>
              <a:latin typeface="+mn-lt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0295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D4394E-B587-4CD9-96D1-650A82CA0197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972365" y="2615263"/>
            <a:ext cx="4756011" cy="708627"/>
          </a:xfrm>
        </p:spPr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154CB10-3BB7-4C3D-9275-80A6E79BD7C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222574" y="3469279"/>
            <a:ext cx="4505802" cy="1415429"/>
          </a:xfrm>
        </p:spPr>
        <p:txBody>
          <a:bodyPr vert="horz" lIns="0" tIns="0" rIns="0" bIns="0" rtlCol="0" anchor="t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400" noProof="1">
                <a:solidFill>
                  <a:srgbClr val="FFFFFF"/>
                </a:solidFill>
                <a:latin typeface="Poppins"/>
                <a:cs typeface="Poppins"/>
              </a:rPr>
              <a:t>K-Mart, is an Indian retail corporation that operates a chain of hypermarkets which is present in 10 locations across India. They have incurred heavy losses in the past 2 years due to flawed decision making. To become profitable, the company needs assistance.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1400" noProof="1">
              <a:solidFill>
                <a:srgbClr val="FFFFFF"/>
              </a:solidFill>
              <a:latin typeface="Poppins"/>
              <a:cs typeface="Poppins"/>
            </a:endParaRPr>
          </a:p>
          <a:p>
            <a:endParaRPr lang="en-US" sz="1400" noProof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D1680A-25DD-42DD-B066-2294665CF2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17804" y="2283776"/>
            <a:ext cx="1620000" cy="252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"/>
              </a:rPr>
              <a:t>Linking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BEF8A3-3B79-4A1D-83CE-3501D6E1EC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6819" y="2614323"/>
            <a:ext cx="1983941" cy="445676"/>
          </a:xfrm>
        </p:spPr>
        <p:txBody>
          <a:bodyPr vert="horz" lIns="0" tIns="0" rIns="0" bIns="0" rtlCol="0" anchor="t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100" noProof="1">
                <a:solidFill>
                  <a:srgbClr val="0D2641"/>
                </a:solidFill>
                <a:latin typeface="Poppins"/>
                <a:cs typeface="Poppins"/>
              </a:rPr>
              <a:t>Establishing Connection between S3 and Databricks</a:t>
            </a:r>
            <a:endParaRPr lang="en-US"/>
          </a:p>
          <a:p>
            <a:endParaRPr lang="en-US" noProof="1">
              <a:cs typeface="Calibri"/>
            </a:endParaRPr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157E51-898F-41B4-8235-6C34BBCD74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"/>
              </a:rPr>
              <a:t>Product Strategy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24B20D-50EC-427F-9E2C-81625A7AC44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657678" y="2614324"/>
            <a:ext cx="1858835" cy="439989"/>
          </a:xfrm>
        </p:spPr>
        <p:txBody>
          <a:bodyPr vert="horz" lIns="0" tIns="0" rIns="0" bIns="0" rtlCol="0" anchor="t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100" noProof="1">
                <a:solidFill>
                  <a:srgbClr val="0D2641"/>
                </a:solidFill>
                <a:latin typeface="Poppins"/>
                <a:cs typeface="Poppins"/>
              </a:rPr>
              <a:t>Identifying products with maximum and minimum demand for each month</a:t>
            </a:r>
            <a:endParaRPr lang="en-US"/>
          </a:p>
          <a:p>
            <a:endParaRPr lang="en-US" noProof="1">
              <a:cs typeface="Calibri"/>
            </a:endParaRPr>
          </a:p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DE267D-5AD5-4C76-A976-43EDB64DB1F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"/>
              </a:rPr>
              <a:t>Revenue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F58DB01-FA52-44DB-A820-8E4A194D9F8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526819" y="5778692"/>
            <a:ext cx="1620000" cy="434302"/>
          </a:xfrm>
        </p:spPr>
        <p:txBody>
          <a:bodyPr vert="horz" lIns="0" tIns="0" rIns="0" bIns="0" rtlCol="0" anchor="t">
            <a:noAutofit/>
          </a:bodyPr>
          <a:lstStyle/>
          <a:p>
            <a:pPr algn="l"/>
            <a:r>
              <a:rPr lang="en-US" noProof="1">
                <a:cs typeface="Calibri"/>
              </a:rPr>
              <a:t>Identifying stores with maximum and minimum revenue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DC6D72-DCF6-41AE-B39D-609AE438F22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"/>
              </a:rPr>
              <a:t>Margins</a:t>
            </a: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1B6F490-8CEC-444D-ADC0-E8B315EA3B5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657678" y="5778692"/>
            <a:ext cx="1853149" cy="445675"/>
          </a:xfrm>
        </p:spPr>
        <p:txBody>
          <a:bodyPr vert="horz" lIns="0" tIns="0" rIns="0" bIns="0" rtlCol="0" anchor="t">
            <a:noAutofit/>
          </a:bodyPr>
          <a:lstStyle/>
          <a:p>
            <a:pPr algn="l"/>
            <a:r>
              <a:rPr lang="en-US" noProof="1"/>
              <a:t>Products with maximum demand in each category, modify SP for increased profit margins</a:t>
            </a:r>
            <a:endParaRPr lang="en-US" noProof="1">
              <a:cs typeface="Calibri"/>
            </a:endParaRPr>
          </a:p>
          <a:p>
            <a:endParaRPr lang="en-US"/>
          </a:p>
        </p:txBody>
      </p:sp>
      <p:pic>
        <p:nvPicPr>
          <p:cNvPr id="10" name="Graphic 10" descr="Upward trend with solid fill">
            <a:extLst>
              <a:ext uri="{FF2B5EF4-FFF2-40B4-BE49-F238E27FC236}">
                <a16:creationId xmlns:a16="http://schemas.microsoft.com/office/drawing/2014/main" id="{19B590E5-3EFA-1964-0E73-39C62A72E0BF}"/>
              </a:ext>
            </a:extLst>
          </p:cNvPr>
          <p:cNvPicPr>
            <a:picLocks noGrp="1" noChangeAspect="1"/>
          </p:cNvPicPr>
          <p:nvPr>
            <p:ph type="pic" sz="quarter" idx="5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27299" y="3984082"/>
            <a:ext cx="621792" cy="621792"/>
          </a:xfrm>
        </p:spPr>
      </p:pic>
      <p:pic>
        <p:nvPicPr>
          <p:cNvPr id="21" name="Graphic 21" descr="Group brainstorm with solid fill">
            <a:extLst>
              <a:ext uri="{FF2B5EF4-FFF2-40B4-BE49-F238E27FC236}">
                <a16:creationId xmlns:a16="http://schemas.microsoft.com/office/drawing/2014/main" id="{0B86F08B-55AA-3515-4416-2C4AD18190F7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156293" y="989036"/>
            <a:ext cx="621792" cy="621792"/>
          </a:xfrm>
        </p:spPr>
      </p:pic>
      <p:pic>
        <p:nvPicPr>
          <p:cNvPr id="24" name="Graphic 24" descr="Connected outline">
            <a:extLst>
              <a:ext uri="{FF2B5EF4-FFF2-40B4-BE49-F238E27FC236}">
                <a16:creationId xmlns:a16="http://schemas.microsoft.com/office/drawing/2014/main" id="{9294E83E-3977-7C92-F373-474CFF1D3F9A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28" b="128"/>
          <a:stretch/>
        </p:blipFill>
        <p:spPr>
          <a:xfrm>
            <a:off x="2028277" y="989036"/>
            <a:ext cx="621792" cy="621792"/>
          </a:xfrm>
        </p:spPr>
      </p:pic>
      <p:pic>
        <p:nvPicPr>
          <p:cNvPr id="30" name="Graphic 31" descr="Money with solid fill">
            <a:extLst>
              <a:ext uri="{FF2B5EF4-FFF2-40B4-BE49-F238E27FC236}">
                <a16:creationId xmlns:a16="http://schemas.microsoft.com/office/drawing/2014/main" id="{0003255E-D3FB-2140-CC2A-2342B86CA7FC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155315" y="3984082"/>
            <a:ext cx="621792" cy="621792"/>
          </a:xfrm>
        </p:spPr>
      </p:pic>
    </p:spTree>
    <p:extLst>
      <p:ext uri="{BB962C8B-B14F-4D97-AF65-F5344CB8AC3E}">
        <p14:creationId xmlns:p14="http://schemas.microsoft.com/office/powerpoint/2010/main" val="4002911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35E41F-F628-D0D5-BD2C-5F8A19398F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1081" y="2372657"/>
            <a:ext cx="1572736" cy="656544"/>
          </a:xfrm>
        </p:spPr>
        <p:txBody>
          <a:bodyPr/>
          <a:lstStyle/>
          <a:p>
            <a:r>
              <a:rPr lang="en-US">
                <a:cs typeface="Calibri"/>
              </a:rPr>
              <a:t>AJAY SIVARAMAN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A54527-0F88-B92B-84A0-315B02D8B9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6895" y="3072819"/>
            <a:ext cx="1572736" cy="35511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"/>
              </a:rPr>
              <a:t>SCRUM MASTER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C587B4-5392-541A-0621-99D1B90B150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980879" y="2372657"/>
            <a:ext cx="1572736" cy="656544"/>
          </a:xfrm>
        </p:spPr>
        <p:txBody>
          <a:bodyPr/>
          <a:lstStyle/>
          <a:p>
            <a:r>
              <a:rPr lang="en-US">
                <a:cs typeface="Calibri"/>
              </a:rPr>
              <a:t>SWATI THAKRE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8D07840-6A60-1977-4736-3BB344AE1EC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980879" y="3072819"/>
            <a:ext cx="1572736" cy="35511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"/>
              </a:rPr>
              <a:t>PRODUCT OWNER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D9DD85-0B02-C7DD-14EB-AB7E49771C4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9140676" y="2372657"/>
            <a:ext cx="1572736" cy="656544"/>
          </a:xfrm>
        </p:spPr>
        <p:txBody>
          <a:bodyPr/>
          <a:lstStyle/>
          <a:p>
            <a:r>
              <a:rPr lang="en-US">
                <a:cs typeface="Calibri"/>
              </a:rPr>
              <a:t>ANISHA KALE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6FECF55-6D64-30BD-C4FB-B52996414E0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140676" y="3072819"/>
            <a:ext cx="1572736" cy="35511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b="1">
                <a:cs typeface="Calibri"/>
              </a:rPr>
              <a:t>DATA ANALYST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1B08B6B-C0BA-0327-F332-36B3875336F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21081" y="4139372"/>
            <a:ext cx="1572736" cy="656544"/>
          </a:xfrm>
        </p:spPr>
        <p:txBody>
          <a:bodyPr/>
          <a:lstStyle/>
          <a:p>
            <a:r>
              <a:rPr lang="en-US" b="1">
                <a:cs typeface="Calibri"/>
              </a:rPr>
              <a:t>SARVESH MISKIN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7C96817-5593-C5C1-4F06-499EDFA3BBA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36895" y="4839534"/>
            <a:ext cx="1572736" cy="35511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b="1">
                <a:cs typeface="Calibri"/>
              </a:rPr>
              <a:t>DATA ANALYST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81105F9-25A3-B16E-7FFA-4D6972087C3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4980879" y="4139372"/>
            <a:ext cx="1572736" cy="656544"/>
          </a:xfrm>
        </p:spPr>
        <p:txBody>
          <a:bodyPr/>
          <a:lstStyle/>
          <a:p>
            <a:r>
              <a:rPr lang="en-US">
                <a:cs typeface="Calibri"/>
              </a:rPr>
              <a:t>KRISHNA SUNDER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5CDC06C-709E-2986-1BDB-83AE8184B2A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4980879" y="4839534"/>
            <a:ext cx="1572736" cy="35511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"/>
              </a:rPr>
              <a:t>DATA ENGINEER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2BA5D74-563D-9955-AE77-F8FA14EF9E9F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9140676" y="4139372"/>
            <a:ext cx="1572736" cy="656544"/>
          </a:xfrm>
        </p:spPr>
        <p:txBody>
          <a:bodyPr/>
          <a:lstStyle/>
          <a:p>
            <a:r>
              <a:rPr lang="en-US">
                <a:cs typeface="Calibri"/>
              </a:rPr>
              <a:t>ARAVIND ROYAL</a:t>
            </a:r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781821E-603D-227C-8B69-AAA164C629C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9140676" y="4839534"/>
            <a:ext cx="1572736" cy="35511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"/>
              </a:rPr>
              <a:t>DATA ENGINEER</a:t>
            </a:r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E59CA13A-408F-411D-4E12-341FD8808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1501074"/>
          </a:xfrm>
        </p:spPr>
        <p:txBody>
          <a:bodyPr/>
          <a:lstStyle/>
          <a:p>
            <a:r>
              <a:rPr lang="en-US"/>
              <a:t>Agile Roles</a:t>
            </a:r>
          </a:p>
        </p:txBody>
      </p:sp>
    </p:spTree>
    <p:extLst>
      <p:ext uri="{BB962C8B-B14F-4D97-AF65-F5344CB8AC3E}">
        <p14:creationId xmlns:p14="http://schemas.microsoft.com/office/powerpoint/2010/main" val="181861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29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/>
              <a:t>Tech Stack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6E931C-9099-1839-01AE-9BEF37FF8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020228"/>
              </p:ext>
            </p:extLst>
          </p:nvPr>
        </p:nvGraphicFramePr>
        <p:xfrm>
          <a:off x="488574" y="1018432"/>
          <a:ext cx="11179772" cy="5572767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861794">
                  <a:extLst>
                    <a:ext uri="{9D8B030D-6E8A-4147-A177-3AD203B41FA5}">
                      <a16:colId xmlns:a16="http://schemas.microsoft.com/office/drawing/2014/main" val="2413267922"/>
                    </a:ext>
                  </a:extLst>
                </a:gridCol>
                <a:gridCol w="1999315">
                  <a:extLst>
                    <a:ext uri="{9D8B030D-6E8A-4147-A177-3AD203B41FA5}">
                      <a16:colId xmlns:a16="http://schemas.microsoft.com/office/drawing/2014/main" val="3200778710"/>
                    </a:ext>
                  </a:extLst>
                </a:gridCol>
                <a:gridCol w="4318663">
                  <a:extLst>
                    <a:ext uri="{9D8B030D-6E8A-4147-A177-3AD203B41FA5}">
                      <a16:colId xmlns:a16="http://schemas.microsoft.com/office/drawing/2014/main" val="1412673277"/>
                    </a:ext>
                  </a:extLst>
                </a:gridCol>
              </a:tblGrid>
              <a:tr h="92688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User Story​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Tech Stack​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Acceptance Criteria​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902956"/>
                  </a:ext>
                </a:extLst>
              </a:tr>
              <a:tr h="128162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As a data engineer I need to connect AWS S3 to Databricks so that SQL developer can access the data​</a:t>
                      </a:r>
                    </a:p>
                    <a:p>
                      <a:pPr rtl="0" fontAlgn="base"/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AWS S3 , Databricks​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Should test the connection established between S3 and Databricks​</a:t>
                      </a: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Proper access from S3 to Databricks without any impediments​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968184"/>
                  </a:ext>
                </a:extLst>
              </a:tr>
              <a:tr h="156769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As a data engineer I need to upload data in S3 buckets so that data can be retrieved from S3 to Databricks​</a:t>
                      </a:r>
                    </a:p>
                    <a:p>
                      <a:pPr rtl="0" fontAlgn="base"/>
                      <a:r>
                        <a:rPr lang="en-US" sz="1600">
                          <a:effectLst/>
                        </a:rPr>
                        <a:t>​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AWS S3​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The data stored in the S3 bucket should be readily accessible.​</a:t>
                      </a: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The versioning option must be enabled to avoid overwriting existing data​</a:t>
                      </a: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endParaRPr lang="en-US" sz="16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390708"/>
                  </a:ext>
                </a:extLst>
              </a:tr>
              <a:tr h="179655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As a store manager I need to know the in-demand products in each category so that inventory level can be increased.​</a:t>
                      </a:r>
                    </a:p>
                    <a:p>
                      <a:pPr rtl="0" fontAlgn="base"/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Databricks​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The query should find in-demand products for every month in a year.​</a:t>
                      </a:r>
                    </a:p>
                    <a:p>
                      <a:pPr rtl="0" fontAlgn="base"/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755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131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29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/>
              <a:t>Tech Stack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A0449A89-5FFF-FAB6-01D5-A0BCEE0D8023}"/>
              </a:ext>
            </a:extLst>
          </p:cNvPr>
          <p:cNvGraphicFramePr>
            <a:graphicFrameLocks noGrp="1"/>
          </p:cNvGraphicFramePr>
          <p:nvPr/>
        </p:nvGraphicFramePr>
        <p:xfrm>
          <a:off x="1010844" y="1586734"/>
          <a:ext cx="816864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4228099051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2175597047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2555555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207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5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922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45847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117A72-1E52-54F7-EB7C-6DB8DB6C1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291498"/>
              </p:ext>
            </p:extLst>
          </p:nvPr>
        </p:nvGraphicFramePr>
        <p:xfrm>
          <a:off x="511791" y="995149"/>
          <a:ext cx="11159030" cy="5584218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867931">
                  <a:extLst>
                    <a:ext uri="{9D8B030D-6E8A-4147-A177-3AD203B41FA5}">
                      <a16:colId xmlns:a16="http://schemas.microsoft.com/office/drawing/2014/main" val="2202876329"/>
                    </a:ext>
                  </a:extLst>
                </a:gridCol>
                <a:gridCol w="1844923">
                  <a:extLst>
                    <a:ext uri="{9D8B030D-6E8A-4147-A177-3AD203B41FA5}">
                      <a16:colId xmlns:a16="http://schemas.microsoft.com/office/drawing/2014/main" val="2913573137"/>
                    </a:ext>
                  </a:extLst>
                </a:gridCol>
                <a:gridCol w="4446176">
                  <a:extLst>
                    <a:ext uri="{9D8B030D-6E8A-4147-A177-3AD203B41FA5}">
                      <a16:colId xmlns:a16="http://schemas.microsoft.com/office/drawing/2014/main" val="3798638698"/>
                    </a:ext>
                  </a:extLst>
                </a:gridCol>
              </a:tblGrid>
              <a:tr h="84678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u="none" strike="noStrike">
                          <a:effectLst/>
                        </a:rPr>
                        <a:t>User Story</a:t>
                      </a:r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u="none" strike="noStrike">
                          <a:effectLst/>
                        </a:rPr>
                        <a:t>Tech Stack</a:t>
                      </a:r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u="none" strike="noStrike">
                          <a:effectLst/>
                        </a:rPr>
                        <a:t>Acceptance Criteria</a:t>
                      </a:r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62403"/>
                  </a:ext>
                </a:extLst>
              </a:tr>
              <a:tr h="120152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u="none" strike="noStrike">
                          <a:effectLst/>
                        </a:rPr>
                        <a:t>As a store manager I need to know not in-demand products in each category so that inventory level can be reduced</a:t>
                      </a:r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u="none" strike="noStrike">
                          <a:effectLst/>
                        </a:rPr>
                        <a:t>Databricks</a:t>
                      </a:r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>
                          <a:effectLst/>
                        </a:rPr>
                        <a:t>The query should find not in-demand products for every month in a year.</a:t>
                      </a:r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47742"/>
                  </a:ext>
                </a:extLst>
              </a:tr>
              <a:tr h="147615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u="none" strike="noStrike">
                          <a:effectLst/>
                        </a:rPr>
                        <a:t>As a director of operations, I need to know which store has highest revenue and which has least so that informed business decision can be made.</a:t>
                      </a:r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u="none" strike="noStrike">
                          <a:effectLst/>
                        </a:rPr>
                        <a:t>Databricks</a:t>
                      </a:r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>
                          <a:effectLst/>
                        </a:rPr>
                        <a:t>The result of analysis should clearly show the stores with maximum and minimum review.</a:t>
                      </a:r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65090"/>
                  </a:ext>
                </a:extLst>
              </a:tr>
              <a:tr h="205975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u="none" strike="noStrike">
                          <a:effectLst/>
                        </a:rPr>
                        <a:t>As a data engineer I need to create a report on Products demand so that Store manager can make informed business decisions</a:t>
                      </a:r>
                      <a:r>
                        <a:rPr lang="en-US" sz="1600">
                          <a:effectLst/>
                        </a:rPr>
                        <a:t>​.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u="none" strike="noStrike">
                          <a:effectLst/>
                        </a:rPr>
                        <a:t>Power BI</a:t>
                      </a:r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>
                          <a:effectLst/>
                        </a:rPr>
                        <a:t>The store manager should be able to graphically understand the sales of each product across various months in a year.</a:t>
                      </a:r>
                      <a:r>
                        <a:rPr lang="en-US" sz="1600">
                          <a:effectLst/>
                        </a:rPr>
                        <a:t>​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>
                          <a:effectLst/>
                        </a:rPr>
                        <a:t>Prediction of sales of each product should be included</a:t>
                      </a:r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306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59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29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/>
              <a:t>Tech Stack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957170-3EA0-4C32-21D4-465403035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61909"/>
              </p:ext>
            </p:extLst>
          </p:nvPr>
        </p:nvGraphicFramePr>
        <p:xfrm>
          <a:off x="500417" y="1052014"/>
          <a:ext cx="11139958" cy="2298828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853051">
                  <a:extLst>
                    <a:ext uri="{9D8B030D-6E8A-4147-A177-3AD203B41FA5}">
                      <a16:colId xmlns:a16="http://schemas.microsoft.com/office/drawing/2014/main" val="3692198266"/>
                    </a:ext>
                  </a:extLst>
                </a:gridCol>
                <a:gridCol w="1985338">
                  <a:extLst>
                    <a:ext uri="{9D8B030D-6E8A-4147-A177-3AD203B41FA5}">
                      <a16:colId xmlns:a16="http://schemas.microsoft.com/office/drawing/2014/main" val="231070510"/>
                    </a:ext>
                  </a:extLst>
                </a:gridCol>
                <a:gridCol w="4301569">
                  <a:extLst>
                    <a:ext uri="{9D8B030D-6E8A-4147-A177-3AD203B41FA5}">
                      <a16:colId xmlns:a16="http://schemas.microsoft.com/office/drawing/2014/main" val="1685563859"/>
                    </a:ext>
                  </a:extLst>
                </a:gridCol>
              </a:tblGrid>
              <a:tr h="988188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User Story​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Tech Stack​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Acceptance Criteria​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713413"/>
                  </a:ext>
                </a:extLst>
              </a:tr>
              <a:tr h="1046328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As a data engineer I need to create a report on performance of each stores so that director of operations can make informed business decisions​</a:t>
                      </a:r>
                    </a:p>
                    <a:p>
                      <a:pPr algn="ctr" fontAlgn="base"/>
                      <a:r>
                        <a:rPr lang="en-US" sz="1600">
                          <a:effectLst/>
                        </a:rPr>
                        <a:t>​</a:t>
                      </a:r>
                    </a:p>
                    <a:p>
                      <a:pPr fontAlgn="base"/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Power BI​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The director of operations should be able to compare the performance of each stores for both the years to make the right decisions​</a:t>
                      </a:r>
                    </a:p>
                    <a:p>
                      <a:pPr fontAlgn="base"/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901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40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Analyst  role......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34" y="3950115"/>
            <a:ext cx="1620000" cy="360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"/>
              </a:rPr>
              <a:t>Collect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C44B71-63BE-418A-A82A-6440202620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6611" y="4450670"/>
            <a:ext cx="1620000" cy="103376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1">
                <a:cs typeface="Calibri"/>
              </a:rPr>
              <a:t>Collected relevant data from client end</a:t>
            </a:r>
            <a:br>
              <a:rPr lang="en-US" noProof="1">
                <a:cs typeface="Calibri"/>
              </a:rPr>
            </a:br>
            <a:endParaRPr lang="en-US" noProof="1">
              <a:cs typeface="Calibri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200004" y="3950115"/>
            <a:ext cx="1620000" cy="360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"/>
              </a:rPr>
              <a:t>Process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64044E-682B-419B-AB70-118D0597C6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200004" y="4450670"/>
            <a:ext cx="1620000" cy="720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1">
                <a:cs typeface="Calibri"/>
              </a:rPr>
              <a:t>Eliminated data redundancy and data inconsistencies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12388" y="3950115"/>
            <a:ext cx="1620000" cy="360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"/>
              </a:rPr>
              <a:t>Analyse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57458-973E-473B-B43E-428D949A39C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312388" y="4450670"/>
            <a:ext cx="1620000" cy="720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1">
                <a:cs typeface="Calibri"/>
              </a:rPr>
              <a:t>Analyse dataframes in databricks environment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452484" y="3950115"/>
            <a:ext cx="1620000" cy="360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"/>
              </a:rPr>
              <a:t>Data Insights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0792B4-5A57-43A7-8C75-3B4261EE86D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52484" y="4450670"/>
            <a:ext cx="1620000" cy="720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1">
                <a:cs typeface="Calibri"/>
              </a:rPr>
              <a:t>Extract insights from data to make inform business decisions and improve strategies</a:t>
            </a:r>
          </a:p>
          <a:p>
            <a:endParaRPr lang="en-US" noProof="1">
              <a:cs typeface="Calibri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83344" y="3950115"/>
            <a:ext cx="1620000" cy="360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"/>
              </a:rPr>
              <a:t>Data Integrity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FD8E4F9-1B84-4707-95BE-9EC53D7ACB9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83344" y="4450670"/>
            <a:ext cx="1620000" cy="720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1">
                <a:cs typeface="Calibri"/>
              </a:rPr>
              <a:t>Ensure data quality and integrity</a:t>
            </a:r>
          </a:p>
          <a:p>
            <a:endParaRPr lang="en-US" noProof="1">
              <a:cs typeface="Calibri"/>
            </a:endParaRPr>
          </a:p>
        </p:txBody>
      </p:sp>
      <p:pic>
        <p:nvPicPr>
          <p:cNvPr id="8" name="Graphic 10" descr="UFO Invasion with solid fill">
            <a:extLst>
              <a:ext uri="{FF2B5EF4-FFF2-40B4-BE49-F238E27FC236}">
                <a16:creationId xmlns:a16="http://schemas.microsoft.com/office/drawing/2014/main" id="{857F9434-8379-67CF-1FF5-F2890C1FFD5F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09912" y="2717079"/>
            <a:ext cx="621792" cy="621792"/>
          </a:xfrm>
        </p:spPr>
      </p:pic>
      <p:pic>
        <p:nvPicPr>
          <p:cNvPr id="21" name="Graphic 21" descr="Processor with solid fill">
            <a:extLst>
              <a:ext uri="{FF2B5EF4-FFF2-40B4-BE49-F238E27FC236}">
                <a16:creationId xmlns:a16="http://schemas.microsoft.com/office/drawing/2014/main" id="{77E6F3C0-4034-964F-B614-ACD011DECA15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682950" y="2717079"/>
            <a:ext cx="621792" cy="621792"/>
          </a:xfrm>
        </p:spPr>
      </p:pic>
      <p:pic>
        <p:nvPicPr>
          <p:cNvPr id="24" name="Graphic 24" descr="Research with solid fill">
            <a:extLst>
              <a:ext uri="{FF2B5EF4-FFF2-40B4-BE49-F238E27FC236}">
                <a16:creationId xmlns:a16="http://schemas.microsoft.com/office/drawing/2014/main" id="{5EC28AEA-8D47-B92A-148A-CC88957DB78E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28" r="128"/>
          <a:stretch/>
        </p:blipFill>
        <p:spPr>
          <a:xfrm>
            <a:off x="5799062" y="2717079"/>
            <a:ext cx="621792" cy="621792"/>
          </a:xfrm>
        </p:spPr>
      </p:pic>
      <p:pic>
        <p:nvPicPr>
          <p:cNvPr id="27" name="Graphic 27" descr="Bar chart with solid fill">
            <a:extLst>
              <a:ext uri="{FF2B5EF4-FFF2-40B4-BE49-F238E27FC236}">
                <a16:creationId xmlns:a16="http://schemas.microsoft.com/office/drawing/2014/main" id="{84EC80AF-5E84-CD5A-762F-254765A628FC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926380" y="2717079"/>
            <a:ext cx="621792" cy="621792"/>
          </a:xfrm>
        </p:spPr>
      </p:pic>
      <p:pic>
        <p:nvPicPr>
          <p:cNvPr id="30" name="Graphic 30" descr="Lock with solid fill">
            <a:extLst>
              <a:ext uri="{FF2B5EF4-FFF2-40B4-BE49-F238E27FC236}">
                <a16:creationId xmlns:a16="http://schemas.microsoft.com/office/drawing/2014/main" id="{8F2D59F3-0B39-E0E5-11CF-0E2C96610488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066382" y="2717079"/>
            <a:ext cx="621792" cy="62179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979DFF-0056-8369-DC48-8B65F7E76D94}"/>
              </a:ext>
            </a:extLst>
          </p:cNvPr>
          <p:cNvSpPr txBox="1"/>
          <p:nvPr/>
        </p:nvSpPr>
        <p:spPr>
          <a:xfrm>
            <a:off x="998055" y="5761224"/>
            <a:ext cx="1666143" cy="461665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cs typeface="Calibri"/>
                <a:hlinkClick r:id="rId13"/>
              </a:rPr>
              <a:t>GitHub</a:t>
            </a: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29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/>
              <a:t>SPRINT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09C78D-2342-9DBF-E342-E40F12EC2999}"/>
              </a:ext>
            </a:extLst>
          </p:cNvPr>
          <p:cNvSpPr txBox="1"/>
          <p:nvPr/>
        </p:nvSpPr>
        <p:spPr>
          <a:xfrm>
            <a:off x="352566" y="943970"/>
            <a:ext cx="28455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From 18/04/23 to 21/04/23</a:t>
            </a:r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7432380-C1DD-8839-ECDC-E07861A212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438487"/>
              </p:ext>
            </p:extLst>
          </p:nvPr>
        </p:nvGraphicFramePr>
        <p:xfrm>
          <a:off x="460611" y="1410268"/>
          <a:ext cx="11339646" cy="2513533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084047">
                  <a:extLst>
                    <a:ext uri="{9D8B030D-6E8A-4147-A177-3AD203B41FA5}">
                      <a16:colId xmlns:a16="http://schemas.microsoft.com/office/drawing/2014/main" val="2721340318"/>
                    </a:ext>
                  </a:extLst>
                </a:gridCol>
                <a:gridCol w="4072825">
                  <a:extLst>
                    <a:ext uri="{9D8B030D-6E8A-4147-A177-3AD203B41FA5}">
                      <a16:colId xmlns:a16="http://schemas.microsoft.com/office/drawing/2014/main" val="3467265774"/>
                    </a:ext>
                  </a:extLst>
                </a:gridCol>
                <a:gridCol w="3182774">
                  <a:extLst>
                    <a:ext uri="{9D8B030D-6E8A-4147-A177-3AD203B41FA5}">
                      <a16:colId xmlns:a16="http://schemas.microsoft.com/office/drawing/2014/main" val="1994975137"/>
                    </a:ext>
                  </a:extLst>
                </a:gridCol>
              </a:tblGrid>
              <a:tr h="101334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User Story​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TASKS​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Acceptance Criteria​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8455417"/>
                  </a:ext>
                </a:extLst>
              </a:tr>
              <a:tr h="150018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As a Data Engineer I need to normalize the data So that Analyst can query the data effectively​</a:t>
                      </a:r>
                    </a:p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Create Facts and Dimension tables and establish relationship between them ​</a:t>
                      </a:r>
                    </a:p>
                    <a:p>
                      <a:pPr rtl="0" fontAlgn="base"/>
                      <a:r>
                        <a:rPr lang="en-US" sz="1600">
                          <a:effectLst/>
                        </a:rPr>
                        <a:t>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No repeated rows of data​</a:t>
                      </a: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Every tables should contain a primary key​</a:t>
                      </a: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Dimension table should be related to fact table​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000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4739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35393_Blue spheres pitch deck_RVA_v5" id="{B31999E4-CF41-4147-9146-E7AA12BD45BB}" vid="{47A86861-C4F7-4F19-9461-7399990DDE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CB7D79-A330-4BC9-A964-3F617D32A6D4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48C5FEF-6CA4-44CC-8E61-9E775B9B78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5C6C01-35C7-4561-8BAD-91E4FACA2932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TF66835393</Template>
  <Application>Microsoft Office PowerPoint</Application>
  <PresentationFormat>Widescreen</PresentationFormat>
  <Slides>27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Csd project ACCELERATING ANALYTICS  WITH DATABRICKS AND AWS S3</vt:lpstr>
      <vt:lpstr>   GROUP INSIGHT INNOVATORS </vt:lpstr>
      <vt:lpstr>Problem Statement</vt:lpstr>
      <vt:lpstr>Agile Roles</vt:lpstr>
      <vt:lpstr>Tech Stack</vt:lpstr>
      <vt:lpstr>Tech Stack</vt:lpstr>
      <vt:lpstr>Tech Stack</vt:lpstr>
      <vt:lpstr>Data Analyst  role......</vt:lpstr>
      <vt:lpstr>SPRINT 1</vt:lpstr>
      <vt:lpstr>SPRINT 1</vt:lpstr>
      <vt:lpstr>SPRINT 2</vt:lpstr>
      <vt:lpstr>Maximum and Minimum Demand</vt:lpstr>
      <vt:lpstr>Revenue</vt:lpstr>
      <vt:lpstr>SPRINT 2</vt:lpstr>
      <vt:lpstr>SPRINT2</vt:lpstr>
      <vt:lpstr>Power BI dashboard</vt:lpstr>
      <vt:lpstr>PowerPoint Presentation</vt:lpstr>
      <vt:lpstr>JIRA</vt:lpstr>
      <vt:lpstr>Thank You </vt:lpstr>
      <vt:lpstr>Appendix</vt:lpstr>
      <vt:lpstr>Scrum Ceremonies</vt:lpstr>
      <vt:lpstr>Product Owner Ceremonies</vt:lpstr>
      <vt:lpstr>Product Backlog Grooming</vt:lpstr>
      <vt:lpstr>Normalization</vt:lpstr>
      <vt:lpstr>Linking S3 to Databricks</vt:lpstr>
      <vt:lpstr>Uploading to S3 Bucket</vt:lpstr>
      <vt:lpstr>Best Code Practices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</dc:title>
  <dc:creator/>
  <cp:revision>26</cp:revision>
  <dcterms:created xsi:type="dcterms:W3CDTF">2023-04-26T11:17:17Z</dcterms:created>
  <dcterms:modified xsi:type="dcterms:W3CDTF">2023-05-08T10:13:29Z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